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7" r:id="rId2"/>
    <p:sldId id="448" r:id="rId3"/>
    <p:sldId id="450" r:id="rId4"/>
    <p:sldId id="449" r:id="rId5"/>
    <p:sldId id="491" r:id="rId6"/>
    <p:sldId id="458" r:id="rId7"/>
    <p:sldId id="471" r:id="rId8"/>
    <p:sldId id="470" r:id="rId9"/>
    <p:sldId id="469" r:id="rId10"/>
    <p:sldId id="490" r:id="rId11"/>
    <p:sldId id="473" r:id="rId12"/>
    <p:sldId id="472" r:id="rId13"/>
    <p:sldId id="477" r:id="rId14"/>
    <p:sldId id="476" r:id="rId15"/>
    <p:sldId id="492" r:id="rId16"/>
    <p:sldId id="474" r:id="rId17"/>
    <p:sldId id="479" r:id="rId18"/>
    <p:sldId id="475" r:id="rId19"/>
    <p:sldId id="478" r:id="rId20"/>
    <p:sldId id="480" r:id="rId21"/>
    <p:sldId id="482" r:id="rId22"/>
    <p:sldId id="483" r:id="rId23"/>
    <p:sldId id="484" r:id="rId24"/>
    <p:sldId id="481" r:id="rId25"/>
    <p:sldId id="486" r:id="rId26"/>
    <p:sldId id="487" r:id="rId27"/>
    <p:sldId id="4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610"/>
    <a:srgbClr val="202C41"/>
    <a:srgbClr val="0D1128"/>
    <a:srgbClr val="E4E4E4"/>
    <a:srgbClr val="FFFFFF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83" d="100"/>
          <a:sy n="83" d="100"/>
        </p:scale>
        <p:origin x="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ervice-public.fr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ervice-public.f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988C4-53E0-46D1-BE14-F4285F4A9A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04B670-1AC9-4419-A3C5-4B952DCA9AFC}">
      <dgm:prSet phldrT="[Texte]"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Partenariat (accord entre universités (accords UGA) ou de composantes (IUGA))</a:t>
          </a:r>
        </a:p>
      </dgm:t>
    </dgm:pt>
    <dgm:pt modelId="{5AEFE1F0-A88D-4CE5-A484-0C3096348D76}" type="parTrans" cxnId="{938DC70D-E2B1-443C-9240-492C2D549318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7D071-1FC5-4D87-B1ED-5C12A4C5C4A2}" type="sibTrans" cxnId="{938DC70D-E2B1-443C-9240-492C2D549318}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B37EE-A750-497A-A69E-8ECC6B623FAC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Frais d’inscription </a:t>
          </a:r>
          <a:r>
            <a:rPr lang="fr-FR" alt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à l’U.G.A.</a:t>
          </a:r>
          <a:b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alt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(Attention le paiement de frais supplémentaires peut être exigé par l’université d’accueil. Ex: semaine d’intégration, assurance, cours de langue)</a:t>
          </a:r>
        </a:p>
      </dgm:t>
    </dgm:pt>
    <dgm:pt modelId="{E607DB6B-B975-4665-8F70-41662DD8FBB1}" type="parTrans" cxnId="{B46C8096-2918-489B-ABE2-C5C0FCBDA878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E46CD-BF69-4F00-AC31-D5D08B50728F}" type="sibTrans" cxnId="{B46C8096-2918-489B-ABE2-C5C0FCBDA878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A2139-2A48-49D3-B73A-1BA0270296CB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Inscription administrative à l’UGA avant le départ et dans l’université d’accueil à votre arrivée</a:t>
          </a:r>
        </a:p>
      </dgm:t>
    </dgm:pt>
    <dgm:pt modelId="{0A1E6A87-9B30-42E9-9627-9CC4A286C40D}" type="parTrans" cxnId="{2AFB796F-1434-47BB-8136-952D9ED03733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435AB-188C-4038-AF79-A55AB149CD1E}" type="sibTrans" cxnId="{2AFB796F-1434-47BB-8136-952D9ED03733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0E420-533F-4EC0-A25F-85087347C541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Diplôme délivré </a:t>
          </a:r>
          <a:r>
            <a:rPr lang="fr-FR" altLang="fr-FR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 l’UGA</a:t>
          </a:r>
        </a:p>
      </dgm:t>
    </dgm:pt>
    <dgm:pt modelId="{A563AE40-DB79-4F65-9DD3-0A4A53B3967B}" type="parTrans" cxnId="{746DC6E7-20C7-4AD0-89F0-5DF1A81F4FB5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1C24D-F2BE-431E-ABC8-8790A8B5251E}" type="sibTrans" cxnId="{746DC6E7-20C7-4AD0-89F0-5DF1A81F4FB5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F92D3-C79C-4B8C-9CDB-1D9223A0D325}">
      <dgm:prSet custT="1"/>
      <dgm:spPr>
        <a:solidFill>
          <a:schemeClr val="bg1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 pédagogique / validation des crédits </a:t>
          </a:r>
        </a:p>
      </dgm:t>
    </dgm:pt>
    <dgm:pt modelId="{06100064-36BF-4964-9D0C-92F5030483C2}" type="parTrans" cxnId="{4BE7A26D-F8B2-4838-8157-0E0669D1FE40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F213B-0420-4DC4-90A6-276ECC2899C1}" type="sibTrans" cxnId="{4BE7A26D-F8B2-4838-8157-0E0669D1FE40}">
      <dgm:prSet/>
      <dgm:spPr/>
      <dgm:t>
        <a:bodyPr/>
        <a:lstStyle/>
        <a:p>
          <a:endParaRPr lang="fr-FR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77DBD-61EC-473C-AF5B-D10F6013DC36}" type="pres">
      <dgm:prSet presAssocID="{162988C4-53E0-46D1-BE14-F4285F4A9AB3}" presName="Name0" presStyleCnt="0">
        <dgm:presLayoutVars>
          <dgm:chMax val="7"/>
          <dgm:chPref val="7"/>
          <dgm:dir/>
        </dgm:presLayoutVars>
      </dgm:prSet>
      <dgm:spPr/>
    </dgm:pt>
    <dgm:pt modelId="{08E0BEFA-8A7A-46B0-9A20-74B77336A2BE}" type="pres">
      <dgm:prSet presAssocID="{162988C4-53E0-46D1-BE14-F4285F4A9AB3}" presName="Name1" presStyleCnt="0"/>
      <dgm:spPr/>
    </dgm:pt>
    <dgm:pt modelId="{8E656AED-2490-462C-854F-B2F653150FC2}" type="pres">
      <dgm:prSet presAssocID="{162988C4-53E0-46D1-BE14-F4285F4A9AB3}" presName="cycle" presStyleCnt="0"/>
      <dgm:spPr/>
    </dgm:pt>
    <dgm:pt modelId="{72A10FAC-3A81-4A24-8D30-98C74C6E6615}" type="pres">
      <dgm:prSet presAssocID="{162988C4-53E0-46D1-BE14-F4285F4A9AB3}" presName="srcNode" presStyleLbl="node1" presStyleIdx="0" presStyleCnt="5"/>
      <dgm:spPr/>
    </dgm:pt>
    <dgm:pt modelId="{A30D7EE7-5C2C-4377-A32F-D065A17A6292}" type="pres">
      <dgm:prSet presAssocID="{162988C4-53E0-46D1-BE14-F4285F4A9AB3}" presName="conn" presStyleLbl="parChTrans1D2" presStyleIdx="0" presStyleCnt="1"/>
      <dgm:spPr/>
    </dgm:pt>
    <dgm:pt modelId="{888D895A-206F-46A6-9B02-CA1702AC7C0C}" type="pres">
      <dgm:prSet presAssocID="{162988C4-53E0-46D1-BE14-F4285F4A9AB3}" presName="extraNode" presStyleLbl="node1" presStyleIdx="0" presStyleCnt="5"/>
      <dgm:spPr/>
    </dgm:pt>
    <dgm:pt modelId="{DA8F95C8-1E54-46A0-B993-13B3C2F7838D}" type="pres">
      <dgm:prSet presAssocID="{162988C4-53E0-46D1-BE14-F4285F4A9AB3}" presName="dstNode" presStyleLbl="node1" presStyleIdx="0" presStyleCnt="5"/>
      <dgm:spPr/>
    </dgm:pt>
    <dgm:pt modelId="{B77059D9-D1AC-4A1A-92AA-16514E9B3226}" type="pres">
      <dgm:prSet presAssocID="{0804B670-1AC9-4419-A3C5-4B952DCA9AFC}" presName="text_1" presStyleLbl="node1" presStyleIdx="0" presStyleCnt="5" custScaleX="95000" custLinFactNeighborX="-833" custLinFactNeighborY="2474">
        <dgm:presLayoutVars>
          <dgm:bulletEnabled val="1"/>
        </dgm:presLayoutVars>
      </dgm:prSet>
      <dgm:spPr/>
    </dgm:pt>
    <dgm:pt modelId="{F3A9D80D-F8AD-41EF-BED2-A6F7F0A9B6AC}" type="pres">
      <dgm:prSet presAssocID="{0804B670-1AC9-4419-A3C5-4B952DCA9AFC}" presName="accent_1" presStyleCnt="0"/>
      <dgm:spPr/>
    </dgm:pt>
    <dgm:pt modelId="{750938D1-29CD-493D-8B20-3A3BA5B2F879}" type="pres">
      <dgm:prSet presAssocID="{0804B670-1AC9-4419-A3C5-4B952DCA9AFC}" presName="accentRepeatNode" presStyleLbl="solidFgAcc1" presStyleIdx="0" presStyleCnt="5"/>
      <dgm:spPr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2700000" scaled="1"/>
          <a:tileRect/>
        </a:gradFill>
        <a:ln>
          <a:solidFill>
            <a:srgbClr val="868686"/>
          </a:solidFill>
        </a:ln>
      </dgm:spPr>
    </dgm:pt>
    <dgm:pt modelId="{099681F6-744A-4E83-8899-76B0673A4979}" type="pres">
      <dgm:prSet presAssocID="{72CB37EE-A750-497A-A69E-8ECC6B623FAC}" presName="text_2" presStyleLbl="node1" presStyleIdx="1" presStyleCnt="5" custScaleX="99826" custScaleY="129467">
        <dgm:presLayoutVars>
          <dgm:bulletEnabled val="1"/>
        </dgm:presLayoutVars>
      </dgm:prSet>
      <dgm:spPr/>
    </dgm:pt>
    <dgm:pt modelId="{88CF5E37-1CDA-47C2-8924-D2557DFEBED1}" type="pres">
      <dgm:prSet presAssocID="{72CB37EE-A750-497A-A69E-8ECC6B623FAC}" presName="accent_2" presStyleCnt="0"/>
      <dgm:spPr/>
    </dgm:pt>
    <dgm:pt modelId="{F3F240E1-909F-47D8-847F-AB3A9AACE997}" type="pres">
      <dgm:prSet presAssocID="{72CB37EE-A750-497A-A69E-8ECC6B623FAC}" presName="accentRepeatNode" presStyleLbl="solidFgAcc1" presStyleIdx="1" presStyleCnt="5"/>
      <dgm:spPr>
        <a:solidFill>
          <a:srgbClr val="E30613"/>
        </a:solidFill>
        <a:ln>
          <a:solidFill>
            <a:srgbClr val="868686"/>
          </a:solidFill>
        </a:ln>
      </dgm:spPr>
    </dgm:pt>
    <dgm:pt modelId="{3064A755-BD5C-4AD7-81C4-33FB7E444ABE}" type="pres">
      <dgm:prSet presAssocID="{64DA2139-2A48-49D3-B73A-1BA0270296CB}" presName="text_3" presStyleLbl="node1" presStyleIdx="2" presStyleCnt="5">
        <dgm:presLayoutVars>
          <dgm:bulletEnabled val="1"/>
        </dgm:presLayoutVars>
      </dgm:prSet>
      <dgm:spPr/>
    </dgm:pt>
    <dgm:pt modelId="{41B4D3B9-9500-4F7B-AAA0-845FDFCE63A0}" type="pres">
      <dgm:prSet presAssocID="{64DA2139-2A48-49D3-B73A-1BA0270296CB}" presName="accent_3" presStyleCnt="0"/>
      <dgm:spPr/>
    </dgm:pt>
    <dgm:pt modelId="{3C3A0B60-493D-4650-BF89-5695D196B67E}" type="pres">
      <dgm:prSet presAssocID="{64DA2139-2A48-49D3-B73A-1BA0270296CB}" presName="accentRepeatNode" presStyleLbl="solidFgAcc1" presStyleIdx="2" presStyleCnt="5"/>
      <dgm:spPr>
        <a:solidFill>
          <a:srgbClr val="E30613"/>
        </a:solidFill>
        <a:ln>
          <a:solidFill>
            <a:srgbClr val="868686"/>
          </a:solidFill>
        </a:ln>
      </dgm:spPr>
    </dgm:pt>
    <dgm:pt modelId="{662B10D7-CCE6-4D34-A18D-FA6306D443EE}" type="pres">
      <dgm:prSet presAssocID="{4B40E420-533F-4EC0-A25F-85087347C541}" presName="text_4" presStyleLbl="node1" presStyleIdx="3" presStyleCnt="5">
        <dgm:presLayoutVars>
          <dgm:bulletEnabled val="1"/>
        </dgm:presLayoutVars>
      </dgm:prSet>
      <dgm:spPr/>
    </dgm:pt>
    <dgm:pt modelId="{7D74F3BC-779C-4A1D-B1E4-E9EE55798AC3}" type="pres">
      <dgm:prSet presAssocID="{4B40E420-533F-4EC0-A25F-85087347C541}" presName="accent_4" presStyleCnt="0"/>
      <dgm:spPr/>
    </dgm:pt>
    <dgm:pt modelId="{F68328E3-2205-40CB-85C0-42F935E84C4F}" type="pres">
      <dgm:prSet presAssocID="{4B40E420-533F-4EC0-A25F-85087347C541}" presName="accentRepeatNode" presStyleLbl="solidFgAcc1" presStyleIdx="3" presStyleCnt="5"/>
      <dgm:spPr>
        <a:solidFill>
          <a:srgbClr val="E30613"/>
        </a:solidFill>
        <a:ln>
          <a:solidFill>
            <a:srgbClr val="868686"/>
          </a:solidFill>
        </a:ln>
      </dgm:spPr>
    </dgm:pt>
    <dgm:pt modelId="{246302F2-3D0A-40EA-8BEB-29493D0EE120}" type="pres">
      <dgm:prSet presAssocID="{2F7F92D3-C79C-4B8C-9CDB-1D9223A0D325}" presName="text_5" presStyleLbl="node1" presStyleIdx="4" presStyleCnt="5">
        <dgm:presLayoutVars>
          <dgm:bulletEnabled val="1"/>
        </dgm:presLayoutVars>
      </dgm:prSet>
      <dgm:spPr/>
    </dgm:pt>
    <dgm:pt modelId="{BAFD6CFB-9CF9-4195-9D5D-F8AD6170E91E}" type="pres">
      <dgm:prSet presAssocID="{2F7F92D3-C79C-4B8C-9CDB-1D9223A0D325}" presName="accent_5" presStyleCnt="0"/>
      <dgm:spPr/>
    </dgm:pt>
    <dgm:pt modelId="{030A0C10-926A-4EE4-A96D-4D066CEBF655}" type="pres">
      <dgm:prSet presAssocID="{2F7F92D3-C79C-4B8C-9CDB-1D9223A0D325}" presName="accentRepeatNode" presStyleLbl="solidFgAcc1" presStyleIdx="4" presStyleCnt="5"/>
      <dgm:spPr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13500000" scaled="1"/>
          <a:tileRect/>
        </a:gradFill>
        <a:ln>
          <a:solidFill>
            <a:srgbClr val="868686"/>
          </a:solidFill>
        </a:ln>
      </dgm:spPr>
    </dgm:pt>
  </dgm:ptLst>
  <dgm:cxnLst>
    <dgm:cxn modelId="{AD956D04-D76A-4818-ABB8-50BFEF8180C6}" type="presOf" srcId="{0804B670-1AC9-4419-A3C5-4B952DCA9AFC}" destId="{B77059D9-D1AC-4A1A-92AA-16514E9B3226}" srcOrd="0" destOrd="0" presId="urn:microsoft.com/office/officeart/2008/layout/VerticalCurvedList"/>
    <dgm:cxn modelId="{938DC70D-E2B1-443C-9240-492C2D549318}" srcId="{162988C4-53E0-46D1-BE14-F4285F4A9AB3}" destId="{0804B670-1AC9-4419-A3C5-4B952DCA9AFC}" srcOrd="0" destOrd="0" parTransId="{5AEFE1F0-A88D-4CE5-A484-0C3096348D76}" sibTransId="{0537D071-1FC5-4D87-B1ED-5C12A4C5C4A2}"/>
    <dgm:cxn modelId="{9FA6A72D-0D7A-45B0-B32E-451D76631900}" type="presOf" srcId="{2F7F92D3-C79C-4B8C-9CDB-1D9223A0D325}" destId="{246302F2-3D0A-40EA-8BEB-29493D0EE120}" srcOrd="0" destOrd="0" presId="urn:microsoft.com/office/officeart/2008/layout/VerticalCurvedList"/>
    <dgm:cxn modelId="{77BA544A-33CB-4D23-AACC-9153F6965BEF}" type="presOf" srcId="{162988C4-53E0-46D1-BE14-F4285F4A9AB3}" destId="{1BE77DBD-61EC-473C-AF5B-D10F6013DC36}" srcOrd="0" destOrd="0" presId="urn:microsoft.com/office/officeart/2008/layout/VerticalCurvedList"/>
    <dgm:cxn modelId="{4BE7A26D-F8B2-4838-8157-0E0669D1FE40}" srcId="{162988C4-53E0-46D1-BE14-F4285F4A9AB3}" destId="{2F7F92D3-C79C-4B8C-9CDB-1D9223A0D325}" srcOrd="4" destOrd="0" parTransId="{06100064-36BF-4964-9D0C-92F5030483C2}" sibTransId="{E02F213B-0420-4DC4-90A6-276ECC2899C1}"/>
    <dgm:cxn modelId="{2AFB796F-1434-47BB-8136-952D9ED03733}" srcId="{162988C4-53E0-46D1-BE14-F4285F4A9AB3}" destId="{64DA2139-2A48-49D3-B73A-1BA0270296CB}" srcOrd="2" destOrd="0" parTransId="{0A1E6A87-9B30-42E9-9627-9CC4A286C40D}" sibTransId="{363435AB-188C-4038-AF79-A55AB149CD1E}"/>
    <dgm:cxn modelId="{C42C6B56-B9D4-4804-8AB5-019F6603F7CE}" type="presOf" srcId="{0537D071-1FC5-4D87-B1ED-5C12A4C5C4A2}" destId="{A30D7EE7-5C2C-4377-A32F-D065A17A6292}" srcOrd="0" destOrd="0" presId="urn:microsoft.com/office/officeart/2008/layout/VerticalCurvedList"/>
    <dgm:cxn modelId="{B46C8096-2918-489B-ABE2-C5C0FCBDA878}" srcId="{162988C4-53E0-46D1-BE14-F4285F4A9AB3}" destId="{72CB37EE-A750-497A-A69E-8ECC6B623FAC}" srcOrd="1" destOrd="0" parTransId="{E607DB6B-B975-4665-8F70-41662DD8FBB1}" sibTransId="{1C2E46CD-BF69-4F00-AC31-D5D08B50728F}"/>
    <dgm:cxn modelId="{C2D60CC2-2B93-4FB2-BC11-CDD91515FF00}" type="presOf" srcId="{72CB37EE-A750-497A-A69E-8ECC6B623FAC}" destId="{099681F6-744A-4E83-8899-76B0673A4979}" srcOrd="0" destOrd="0" presId="urn:microsoft.com/office/officeart/2008/layout/VerticalCurvedList"/>
    <dgm:cxn modelId="{C66B17C8-A48A-4CCD-9BFC-AB096EFD31B1}" type="presOf" srcId="{4B40E420-533F-4EC0-A25F-85087347C541}" destId="{662B10D7-CCE6-4D34-A18D-FA6306D443EE}" srcOrd="0" destOrd="0" presId="urn:microsoft.com/office/officeart/2008/layout/VerticalCurvedList"/>
    <dgm:cxn modelId="{3989B5CA-104A-425D-95DC-BA538E4BA2D7}" type="presOf" srcId="{64DA2139-2A48-49D3-B73A-1BA0270296CB}" destId="{3064A755-BD5C-4AD7-81C4-33FB7E444ABE}" srcOrd="0" destOrd="0" presId="urn:microsoft.com/office/officeart/2008/layout/VerticalCurvedList"/>
    <dgm:cxn modelId="{746DC6E7-20C7-4AD0-89F0-5DF1A81F4FB5}" srcId="{162988C4-53E0-46D1-BE14-F4285F4A9AB3}" destId="{4B40E420-533F-4EC0-A25F-85087347C541}" srcOrd="3" destOrd="0" parTransId="{A563AE40-DB79-4F65-9DD3-0A4A53B3967B}" sibTransId="{62A1C24D-F2BE-431E-ABC8-8790A8B5251E}"/>
    <dgm:cxn modelId="{1434E234-B931-4D66-92F9-C51593308F56}" type="presParOf" srcId="{1BE77DBD-61EC-473C-AF5B-D10F6013DC36}" destId="{08E0BEFA-8A7A-46B0-9A20-74B77336A2BE}" srcOrd="0" destOrd="0" presId="urn:microsoft.com/office/officeart/2008/layout/VerticalCurvedList"/>
    <dgm:cxn modelId="{C5599E80-6798-43F8-9D0C-8A4B035C1563}" type="presParOf" srcId="{08E0BEFA-8A7A-46B0-9A20-74B77336A2BE}" destId="{8E656AED-2490-462C-854F-B2F653150FC2}" srcOrd="0" destOrd="0" presId="urn:microsoft.com/office/officeart/2008/layout/VerticalCurvedList"/>
    <dgm:cxn modelId="{24E9159D-E055-4B7D-9DCD-12A72106A243}" type="presParOf" srcId="{8E656AED-2490-462C-854F-B2F653150FC2}" destId="{72A10FAC-3A81-4A24-8D30-98C74C6E6615}" srcOrd="0" destOrd="0" presId="urn:microsoft.com/office/officeart/2008/layout/VerticalCurvedList"/>
    <dgm:cxn modelId="{FADE35BB-69A7-4408-BB46-ED97859AF70A}" type="presParOf" srcId="{8E656AED-2490-462C-854F-B2F653150FC2}" destId="{A30D7EE7-5C2C-4377-A32F-D065A17A6292}" srcOrd="1" destOrd="0" presId="urn:microsoft.com/office/officeart/2008/layout/VerticalCurvedList"/>
    <dgm:cxn modelId="{868D29E7-D338-4F8D-A2E8-40C00720F88C}" type="presParOf" srcId="{8E656AED-2490-462C-854F-B2F653150FC2}" destId="{888D895A-206F-46A6-9B02-CA1702AC7C0C}" srcOrd="2" destOrd="0" presId="urn:microsoft.com/office/officeart/2008/layout/VerticalCurvedList"/>
    <dgm:cxn modelId="{C79FE4D9-323F-4E2B-9AE7-5AE613A4C074}" type="presParOf" srcId="{8E656AED-2490-462C-854F-B2F653150FC2}" destId="{DA8F95C8-1E54-46A0-B993-13B3C2F7838D}" srcOrd="3" destOrd="0" presId="urn:microsoft.com/office/officeart/2008/layout/VerticalCurvedList"/>
    <dgm:cxn modelId="{C62FF8ED-E339-479A-ACCB-340E704D47BB}" type="presParOf" srcId="{08E0BEFA-8A7A-46B0-9A20-74B77336A2BE}" destId="{B77059D9-D1AC-4A1A-92AA-16514E9B3226}" srcOrd="1" destOrd="0" presId="urn:microsoft.com/office/officeart/2008/layout/VerticalCurvedList"/>
    <dgm:cxn modelId="{2BC3FFD7-11C0-4CE4-A08A-C6AA3D4E15D3}" type="presParOf" srcId="{08E0BEFA-8A7A-46B0-9A20-74B77336A2BE}" destId="{F3A9D80D-F8AD-41EF-BED2-A6F7F0A9B6AC}" srcOrd="2" destOrd="0" presId="urn:microsoft.com/office/officeart/2008/layout/VerticalCurvedList"/>
    <dgm:cxn modelId="{C3DC0897-AEE8-41F3-9538-43E983E44983}" type="presParOf" srcId="{F3A9D80D-F8AD-41EF-BED2-A6F7F0A9B6AC}" destId="{750938D1-29CD-493D-8B20-3A3BA5B2F879}" srcOrd="0" destOrd="0" presId="urn:microsoft.com/office/officeart/2008/layout/VerticalCurvedList"/>
    <dgm:cxn modelId="{32FE9A27-6D7D-4793-9CCF-685CD4235593}" type="presParOf" srcId="{08E0BEFA-8A7A-46B0-9A20-74B77336A2BE}" destId="{099681F6-744A-4E83-8899-76B0673A4979}" srcOrd="3" destOrd="0" presId="urn:microsoft.com/office/officeart/2008/layout/VerticalCurvedList"/>
    <dgm:cxn modelId="{C538372C-8293-4236-8818-5B5667EB3E6F}" type="presParOf" srcId="{08E0BEFA-8A7A-46B0-9A20-74B77336A2BE}" destId="{88CF5E37-1CDA-47C2-8924-D2557DFEBED1}" srcOrd="4" destOrd="0" presId="urn:microsoft.com/office/officeart/2008/layout/VerticalCurvedList"/>
    <dgm:cxn modelId="{B0193FFC-3549-441A-8012-5B62B37B9BAE}" type="presParOf" srcId="{88CF5E37-1CDA-47C2-8924-D2557DFEBED1}" destId="{F3F240E1-909F-47D8-847F-AB3A9AACE997}" srcOrd="0" destOrd="0" presId="urn:microsoft.com/office/officeart/2008/layout/VerticalCurvedList"/>
    <dgm:cxn modelId="{F33EA7D3-BC73-4B22-8562-4A7CBC315681}" type="presParOf" srcId="{08E0BEFA-8A7A-46B0-9A20-74B77336A2BE}" destId="{3064A755-BD5C-4AD7-81C4-33FB7E444ABE}" srcOrd="5" destOrd="0" presId="urn:microsoft.com/office/officeart/2008/layout/VerticalCurvedList"/>
    <dgm:cxn modelId="{7E89C5B3-4FC7-4153-9035-28D57609C8CD}" type="presParOf" srcId="{08E0BEFA-8A7A-46B0-9A20-74B77336A2BE}" destId="{41B4D3B9-9500-4F7B-AAA0-845FDFCE63A0}" srcOrd="6" destOrd="0" presId="urn:microsoft.com/office/officeart/2008/layout/VerticalCurvedList"/>
    <dgm:cxn modelId="{1C8B6443-CF0F-4C78-A4D2-2941EFA247DA}" type="presParOf" srcId="{41B4D3B9-9500-4F7B-AAA0-845FDFCE63A0}" destId="{3C3A0B60-493D-4650-BF89-5695D196B67E}" srcOrd="0" destOrd="0" presId="urn:microsoft.com/office/officeart/2008/layout/VerticalCurvedList"/>
    <dgm:cxn modelId="{C77F6E07-BA51-448E-A05A-1AA2201D5EF2}" type="presParOf" srcId="{08E0BEFA-8A7A-46B0-9A20-74B77336A2BE}" destId="{662B10D7-CCE6-4D34-A18D-FA6306D443EE}" srcOrd="7" destOrd="0" presId="urn:microsoft.com/office/officeart/2008/layout/VerticalCurvedList"/>
    <dgm:cxn modelId="{85BE8384-50DE-4B8E-A791-89315F88DAE2}" type="presParOf" srcId="{08E0BEFA-8A7A-46B0-9A20-74B77336A2BE}" destId="{7D74F3BC-779C-4A1D-B1E4-E9EE55798AC3}" srcOrd="8" destOrd="0" presId="urn:microsoft.com/office/officeart/2008/layout/VerticalCurvedList"/>
    <dgm:cxn modelId="{B95FAA41-0AE1-4202-93E9-A5B9AB6BB612}" type="presParOf" srcId="{7D74F3BC-779C-4A1D-B1E4-E9EE55798AC3}" destId="{F68328E3-2205-40CB-85C0-42F935E84C4F}" srcOrd="0" destOrd="0" presId="urn:microsoft.com/office/officeart/2008/layout/VerticalCurvedList"/>
    <dgm:cxn modelId="{6EEFE0B7-7422-4B0D-94E9-9BF5300C5D53}" type="presParOf" srcId="{08E0BEFA-8A7A-46B0-9A20-74B77336A2BE}" destId="{246302F2-3D0A-40EA-8BEB-29493D0EE120}" srcOrd="9" destOrd="0" presId="urn:microsoft.com/office/officeart/2008/layout/VerticalCurvedList"/>
    <dgm:cxn modelId="{88B4AB90-6B85-4CA6-9A8F-2BD24FAF25BB}" type="presParOf" srcId="{08E0BEFA-8A7A-46B0-9A20-74B77336A2BE}" destId="{BAFD6CFB-9CF9-4195-9D5D-F8AD6170E91E}" srcOrd="10" destOrd="0" presId="urn:microsoft.com/office/officeart/2008/layout/VerticalCurvedList"/>
    <dgm:cxn modelId="{D4596279-62ED-43A0-8DB5-FD36A88C9425}" type="presParOf" srcId="{BAFD6CFB-9CF9-4195-9D5D-F8AD6170E91E}" destId="{030A0C10-926A-4EE4-A96D-4D066CEBF6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C4222-9D4C-42EF-9BE8-CFE4FF51D4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A64785C-4796-4E85-923C-912C32920F76}">
      <dgm:prSet phldrT="[Texte]" custT="1"/>
      <dgm:spPr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ERASMUS + </a:t>
          </a:r>
          <a:endParaRPr lang="fr-FR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B3DFB-6977-4DB6-ADF7-056D351C60B3}" type="parTrans" cxnId="{70D4F446-F6B4-4216-8C4E-F3FA2003E972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3E1A6-7503-4662-A986-F2C88E8250D1}" type="sibTrans" cxnId="{70D4F446-F6B4-4216-8C4E-F3FA2003E972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7AFAA8-9EFB-4600-801D-31BEA39ED0F8}">
      <dgm:prSet custT="1"/>
      <dgm:spPr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de la région Auvergne Rhône-Alpes</a:t>
          </a:r>
        </a:p>
      </dgm:t>
    </dgm:pt>
    <dgm:pt modelId="{C9E22F03-5541-4D60-83C0-AFEC9EDD1313}" type="parTrans" cxnId="{115AABEC-7081-4BDF-B912-941AEE1ECD04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BED79-3B6A-4F04-A0FF-B24651CFAD8B}" type="sibTrans" cxnId="{115AABEC-7081-4BDF-B912-941AEE1ECD04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92BD1-16FA-4085-8161-C1AE06E1584A}">
      <dgm:prSet custT="1"/>
      <dgm:spPr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E30613"/>
          </a:solidFill>
        </a:ln>
      </dgm:spPr>
      <dgm:t>
        <a:bodyPr/>
        <a:lstStyle/>
        <a:p>
          <a:r>
            <a:rPr lang="fr-FR" alt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à la Mobilité Internationale</a:t>
          </a:r>
        </a:p>
      </dgm:t>
    </dgm:pt>
    <dgm:pt modelId="{C62FE6AB-A6AC-4EEE-A4F2-14EAAADE0135}" type="parTrans" cxnId="{F160A910-558D-4B27-BD10-8F783701FBA1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61FBD-B417-4FE1-82D2-8F8B9CCF93C4}" type="sibTrans" cxnId="{F160A910-558D-4B27-BD10-8F783701FBA1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D1E16-1CC8-4379-9542-E43084C10092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r>
            <a:rPr lang="fr-FR" alt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 pour les étudiants boursiers sur critères sociaux</a:t>
          </a:r>
        </a:p>
      </dgm:t>
    </dgm:pt>
    <dgm:pt modelId="{323A2627-6EA4-4FE9-8829-1BEA8FC695AA}" type="parTrans" cxnId="{1E7C7F94-0ECB-491B-9055-BFFC335244EF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E06A8-B723-45FA-82C8-AA7B16AB546B}" type="sibTrans" cxnId="{1E7C7F94-0ECB-491B-9055-BFFC335244EF}">
      <dgm:prSet/>
      <dgm:spPr/>
      <dgm:t>
        <a:bodyPr/>
        <a:lstStyle/>
        <a:p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001C3-82AC-4AAA-925E-A79BBC9B5C38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Pour les mobilités dans le cadre du programme Erasmus +</a:t>
          </a:r>
        </a:p>
      </dgm:t>
    </dgm:pt>
    <dgm:pt modelId="{E827891A-6F10-477D-8E6A-5DA84AFE8937}" type="parTrans" cxnId="{0446FF9E-EFFD-472F-8D3D-E199E6934554}">
      <dgm:prSet/>
      <dgm:spPr/>
      <dgm:t>
        <a:bodyPr/>
        <a:lstStyle/>
        <a:p>
          <a:endParaRPr lang="fr-FR"/>
        </a:p>
      </dgm:t>
    </dgm:pt>
    <dgm:pt modelId="{46C324B4-B73F-4E5F-9134-2FEC3CFA1C83}" type="sibTrans" cxnId="{0446FF9E-EFFD-472F-8D3D-E199E6934554}">
      <dgm:prSet/>
      <dgm:spPr/>
      <dgm:t>
        <a:bodyPr/>
        <a:lstStyle/>
        <a:p>
          <a:endParaRPr lang="fr-FR"/>
        </a:p>
      </dgm:t>
    </dgm:pt>
    <dgm:pt modelId="{71391FC9-5ACA-4838-8A56-EBE0F99EE6E6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Montant de la bourse dépend du pays de mobilité</a:t>
          </a:r>
        </a:p>
      </dgm:t>
    </dgm:pt>
    <dgm:pt modelId="{85D5C453-F387-4BB5-B571-AB71441886D2}" type="parTrans" cxnId="{D56703A0-DC34-4E76-B249-538C446065C8}">
      <dgm:prSet/>
      <dgm:spPr/>
      <dgm:t>
        <a:bodyPr/>
        <a:lstStyle/>
        <a:p>
          <a:endParaRPr lang="fr-FR"/>
        </a:p>
      </dgm:t>
    </dgm:pt>
    <dgm:pt modelId="{6EE856A6-084B-447B-82D2-86BA59806491}" type="sibTrans" cxnId="{D56703A0-DC34-4E76-B249-538C446065C8}">
      <dgm:prSet/>
      <dgm:spPr/>
      <dgm:t>
        <a:bodyPr/>
        <a:lstStyle/>
        <a:p>
          <a:endParaRPr lang="fr-FR"/>
        </a:p>
      </dgm:t>
    </dgm:pt>
    <dgm:pt modelId="{8F13C207-71C9-438E-A1DD-1151B284A0C6}">
      <dgm:prSet custT="1"/>
      <dgm:spPr>
        <a:solidFill>
          <a:schemeClr val="bg1">
            <a:alpha val="90000"/>
          </a:schemeClr>
        </a:solidFill>
        <a:ln>
          <a:solidFill>
            <a:srgbClr val="E30613">
              <a:alpha val="90000"/>
            </a:srgbClr>
          </a:solidFill>
        </a:ln>
      </dgm:spPr>
      <dgm:t>
        <a:bodyPr anchor="ctr"/>
        <a:lstStyle/>
        <a:p>
          <a:pPr algn="l"/>
          <a:r>
            <a:rPr lang="fr-FR" alt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Sans condition de revenus</a:t>
          </a:r>
        </a:p>
      </dgm:t>
    </dgm:pt>
    <dgm:pt modelId="{971275C7-11B1-4002-9944-4587E29B5189}" type="parTrans" cxnId="{BEFAB0D0-15AE-4810-A5D9-A13E1CE977BE}">
      <dgm:prSet/>
      <dgm:spPr/>
      <dgm:t>
        <a:bodyPr/>
        <a:lstStyle/>
        <a:p>
          <a:endParaRPr lang="fr-FR"/>
        </a:p>
      </dgm:t>
    </dgm:pt>
    <dgm:pt modelId="{E1D53FBA-76D7-41A2-8335-90241DECF0E5}" type="sibTrans" cxnId="{BEFAB0D0-15AE-4810-A5D9-A13E1CE977BE}">
      <dgm:prSet/>
      <dgm:spPr/>
      <dgm:t>
        <a:bodyPr/>
        <a:lstStyle/>
        <a:p>
          <a:endParaRPr lang="fr-FR"/>
        </a:p>
      </dgm:t>
    </dgm:pt>
    <dgm:pt modelId="{BEA75B79-D9BF-4624-B482-556D6633529B}" type="pres">
      <dgm:prSet presAssocID="{2C4C4222-9D4C-42EF-9BE8-CFE4FF51D41B}" presName="Name0" presStyleCnt="0">
        <dgm:presLayoutVars>
          <dgm:dir/>
          <dgm:animLvl val="lvl"/>
          <dgm:resizeHandles val="exact"/>
        </dgm:presLayoutVars>
      </dgm:prSet>
      <dgm:spPr/>
    </dgm:pt>
    <dgm:pt modelId="{DD003BAE-C115-4DA9-8BB6-FEB5090F9514}" type="pres">
      <dgm:prSet presAssocID="{FA64785C-4796-4E85-923C-912C32920F76}" presName="composite" presStyleCnt="0"/>
      <dgm:spPr/>
    </dgm:pt>
    <dgm:pt modelId="{63B602FD-B3AD-467D-999A-DC69455C37D2}" type="pres">
      <dgm:prSet presAssocID="{FA64785C-4796-4E85-923C-912C32920F76}" presName="parTx" presStyleLbl="alignNode1" presStyleIdx="0" presStyleCnt="3" custLinFactNeighborX="-973" custLinFactNeighborY="-1630">
        <dgm:presLayoutVars>
          <dgm:chMax val="0"/>
          <dgm:chPref val="0"/>
          <dgm:bulletEnabled val="1"/>
        </dgm:presLayoutVars>
      </dgm:prSet>
      <dgm:spPr/>
    </dgm:pt>
    <dgm:pt modelId="{F3FFAD45-A1AD-4D39-9741-0AA92FD6D109}" type="pres">
      <dgm:prSet presAssocID="{FA64785C-4796-4E85-923C-912C32920F76}" presName="desTx" presStyleLbl="alignAccFollowNode1" presStyleIdx="0" presStyleCnt="3">
        <dgm:presLayoutVars>
          <dgm:bulletEnabled val="1"/>
        </dgm:presLayoutVars>
      </dgm:prSet>
      <dgm:spPr/>
    </dgm:pt>
    <dgm:pt modelId="{87EA51C5-9F85-4289-8F96-F7C3E3DDD0F8}" type="pres">
      <dgm:prSet presAssocID="{6D03E1A6-7503-4662-A986-F2C88E8250D1}" presName="space" presStyleCnt="0"/>
      <dgm:spPr/>
    </dgm:pt>
    <dgm:pt modelId="{15DC002F-ED08-4694-B3FC-4F81EABB1A93}" type="pres">
      <dgm:prSet presAssocID="{F37AFAA8-9EFB-4600-801D-31BEA39ED0F8}" presName="composite" presStyleCnt="0"/>
      <dgm:spPr/>
    </dgm:pt>
    <dgm:pt modelId="{17BABF93-808F-42A5-A9BC-091377565484}" type="pres">
      <dgm:prSet presAssocID="{F37AFAA8-9EFB-4600-801D-31BEA39ED0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05AB046-42E5-4AF8-A7F3-D0D791376196}" type="pres">
      <dgm:prSet presAssocID="{F37AFAA8-9EFB-4600-801D-31BEA39ED0F8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F0E746B1-DE2E-481C-82B7-1F7564A90723}" type="pres">
      <dgm:prSet presAssocID="{74DBED79-3B6A-4F04-A0FF-B24651CFAD8B}" presName="space" presStyleCnt="0"/>
      <dgm:spPr/>
    </dgm:pt>
    <dgm:pt modelId="{BEBE50A1-AAD4-497F-8416-350764A40922}" type="pres">
      <dgm:prSet presAssocID="{56392BD1-16FA-4085-8161-C1AE06E1584A}" presName="composite" presStyleCnt="0"/>
      <dgm:spPr/>
    </dgm:pt>
    <dgm:pt modelId="{5DA5970E-2957-4C3E-A11F-43E29A23768B}" type="pres">
      <dgm:prSet presAssocID="{56392BD1-16FA-4085-8161-C1AE06E1584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4339486-B787-43F1-B22A-0076AF460060}" type="pres">
      <dgm:prSet presAssocID="{56392BD1-16FA-4085-8161-C1AE06E1584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160A910-558D-4B27-BD10-8F783701FBA1}" srcId="{2C4C4222-9D4C-42EF-9BE8-CFE4FF51D41B}" destId="{56392BD1-16FA-4085-8161-C1AE06E1584A}" srcOrd="2" destOrd="0" parTransId="{C62FE6AB-A6AC-4EEE-A4F2-14EAAADE0135}" sibTransId="{54E61FBD-B417-4FE1-82D2-8F8B9CCF93C4}"/>
    <dgm:cxn modelId="{8EB4133D-6C48-4488-A799-1CC4BD95C1D6}" type="presOf" srcId="{FA64785C-4796-4E85-923C-912C32920F76}" destId="{63B602FD-B3AD-467D-999A-DC69455C37D2}" srcOrd="0" destOrd="0" presId="urn:microsoft.com/office/officeart/2005/8/layout/hList1"/>
    <dgm:cxn modelId="{89642B63-0F8A-4D80-B30B-DC3DA1BCAD71}" type="presOf" srcId="{71391FC9-5ACA-4838-8A56-EBE0F99EE6E6}" destId="{F3FFAD45-A1AD-4D39-9741-0AA92FD6D109}" srcOrd="0" destOrd="1" presId="urn:microsoft.com/office/officeart/2005/8/layout/hList1"/>
    <dgm:cxn modelId="{0D90EE64-9D40-4CFF-9DA1-C827E889F019}" type="presOf" srcId="{D49D1E16-1CC8-4379-9542-E43084C10092}" destId="{E4339486-B787-43F1-B22A-0076AF460060}" srcOrd="0" destOrd="0" presId="urn:microsoft.com/office/officeart/2005/8/layout/hList1"/>
    <dgm:cxn modelId="{D5A0CB45-922B-4F4E-BA79-7C076F31A2B9}" type="presOf" srcId="{3DF001C3-82AC-4AAA-925E-A79BBC9B5C38}" destId="{F3FFAD45-A1AD-4D39-9741-0AA92FD6D109}" srcOrd="0" destOrd="0" presId="urn:microsoft.com/office/officeart/2005/8/layout/hList1"/>
    <dgm:cxn modelId="{70D4F446-F6B4-4216-8C4E-F3FA2003E972}" srcId="{2C4C4222-9D4C-42EF-9BE8-CFE4FF51D41B}" destId="{FA64785C-4796-4E85-923C-912C32920F76}" srcOrd="0" destOrd="0" parTransId="{DEFB3DFB-6977-4DB6-ADF7-056D351C60B3}" sibTransId="{6D03E1A6-7503-4662-A986-F2C88E8250D1}"/>
    <dgm:cxn modelId="{1E7C7F94-0ECB-491B-9055-BFFC335244EF}" srcId="{56392BD1-16FA-4085-8161-C1AE06E1584A}" destId="{D49D1E16-1CC8-4379-9542-E43084C10092}" srcOrd="0" destOrd="0" parTransId="{323A2627-6EA4-4FE9-8829-1BEA8FC695AA}" sibTransId="{00BE06A8-B723-45FA-82C8-AA7B16AB546B}"/>
    <dgm:cxn modelId="{0446FF9E-EFFD-472F-8D3D-E199E6934554}" srcId="{FA64785C-4796-4E85-923C-912C32920F76}" destId="{3DF001C3-82AC-4AAA-925E-A79BBC9B5C38}" srcOrd="0" destOrd="0" parTransId="{E827891A-6F10-477D-8E6A-5DA84AFE8937}" sibTransId="{46C324B4-B73F-4E5F-9134-2FEC3CFA1C83}"/>
    <dgm:cxn modelId="{D56703A0-DC34-4E76-B249-538C446065C8}" srcId="{FA64785C-4796-4E85-923C-912C32920F76}" destId="{71391FC9-5ACA-4838-8A56-EBE0F99EE6E6}" srcOrd="1" destOrd="0" parTransId="{85D5C453-F387-4BB5-B571-AB71441886D2}" sibTransId="{6EE856A6-084B-447B-82D2-86BA59806491}"/>
    <dgm:cxn modelId="{C19953AD-827C-4D6C-904B-BDEAF7E5D2C4}" type="presOf" srcId="{2C4C4222-9D4C-42EF-9BE8-CFE4FF51D41B}" destId="{BEA75B79-D9BF-4624-B482-556D6633529B}" srcOrd="0" destOrd="0" presId="urn:microsoft.com/office/officeart/2005/8/layout/hList1"/>
    <dgm:cxn modelId="{BEFAB0D0-15AE-4810-A5D9-A13E1CE977BE}" srcId="{F37AFAA8-9EFB-4600-801D-31BEA39ED0F8}" destId="{8F13C207-71C9-438E-A1DD-1151B284A0C6}" srcOrd="0" destOrd="0" parTransId="{971275C7-11B1-4002-9944-4587E29B5189}" sibTransId="{E1D53FBA-76D7-41A2-8335-90241DECF0E5}"/>
    <dgm:cxn modelId="{368563D3-6AD0-4EAA-8F4A-7DBEC848F2DD}" type="presOf" srcId="{8F13C207-71C9-438E-A1DD-1151B284A0C6}" destId="{305AB046-42E5-4AF8-A7F3-D0D791376196}" srcOrd="0" destOrd="0" presId="urn:microsoft.com/office/officeart/2005/8/layout/hList1"/>
    <dgm:cxn modelId="{93266EEC-1C2A-4BB8-B158-80680C2C382D}" type="presOf" srcId="{F37AFAA8-9EFB-4600-801D-31BEA39ED0F8}" destId="{17BABF93-808F-42A5-A9BC-091377565484}" srcOrd="0" destOrd="0" presId="urn:microsoft.com/office/officeart/2005/8/layout/hList1"/>
    <dgm:cxn modelId="{115AABEC-7081-4BDF-B912-941AEE1ECD04}" srcId="{2C4C4222-9D4C-42EF-9BE8-CFE4FF51D41B}" destId="{F37AFAA8-9EFB-4600-801D-31BEA39ED0F8}" srcOrd="1" destOrd="0" parTransId="{C9E22F03-5541-4D60-83C0-AFEC9EDD1313}" sibTransId="{74DBED79-3B6A-4F04-A0FF-B24651CFAD8B}"/>
    <dgm:cxn modelId="{FA734DEE-9601-4B54-9BDD-0ABBA61C8CFB}" type="presOf" srcId="{56392BD1-16FA-4085-8161-C1AE06E1584A}" destId="{5DA5970E-2957-4C3E-A11F-43E29A23768B}" srcOrd="0" destOrd="0" presId="urn:microsoft.com/office/officeart/2005/8/layout/hList1"/>
    <dgm:cxn modelId="{74A15774-7234-4850-A465-8DD5E84BA125}" type="presParOf" srcId="{BEA75B79-D9BF-4624-B482-556D6633529B}" destId="{DD003BAE-C115-4DA9-8BB6-FEB5090F9514}" srcOrd="0" destOrd="0" presId="urn:microsoft.com/office/officeart/2005/8/layout/hList1"/>
    <dgm:cxn modelId="{59C04974-7BE7-49F7-98EA-A75A8DC5AEF0}" type="presParOf" srcId="{DD003BAE-C115-4DA9-8BB6-FEB5090F9514}" destId="{63B602FD-B3AD-467D-999A-DC69455C37D2}" srcOrd="0" destOrd="0" presId="urn:microsoft.com/office/officeart/2005/8/layout/hList1"/>
    <dgm:cxn modelId="{80A16A6D-A3F5-4C93-B02B-FD2A8383FAE5}" type="presParOf" srcId="{DD003BAE-C115-4DA9-8BB6-FEB5090F9514}" destId="{F3FFAD45-A1AD-4D39-9741-0AA92FD6D109}" srcOrd="1" destOrd="0" presId="urn:microsoft.com/office/officeart/2005/8/layout/hList1"/>
    <dgm:cxn modelId="{7F30E6FA-4F17-42CB-8DA6-DEB171BBCF27}" type="presParOf" srcId="{BEA75B79-D9BF-4624-B482-556D6633529B}" destId="{87EA51C5-9F85-4289-8F96-F7C3E3DDD0F8}" srcOrd="1" destOrd="0" presId="urn:microsoft.com/office/officeart/2005/8/layout/hList1"/>
    <dgm:cxn modelId="{AE074414-CF49-4D76-B905-6B0CF2DDF88C}" type="presParOf" srcId="{BEA75B79-D9BF-4624-B482-556D6633529B}" destId="{15DC002F-ED08-4694-B3FC-4F81EABB1A93}" srcOrd="2" destOrd="0" presId="urn:microsoft.com/office/officeart/2005/8/layout/hList1"/>
    <dgm:cxn modelId="{3722EE99-5A92-417D-8751-C2DBB22155FA}" type="presParOf" srcId="{15DC002F-ED08-4694-B3FC-4F81EABB1A93}" destId="{17BABF93-808F-42A5-A9BC-091377565484}" srcOrd="0" destOrd="0" presId="urn:microsoft.com/office/officeart/2005/8/layout/hList1"/>
    <dgm:cxn modelId="{D844F984-B693-4353-BA81-0E22BA07CE52}" type="presParOf" srcId="{15DC002F-ED08-4694-B3FC-4F81EABB1A93}" destId="{305AB046-42E5-4AF8-A7F3-D0D791376196}" srcOrd="1" destOrd="0" presId="urn:microsoft.com/office/officeart/2005/8/layout/hList1"/>
    <dgm:cxn modelId="{4C39F681-285C-49D8-AFFF-4AE02D92CAB6}" type="presParOf" srcId="{BEA75B79-D9BF-4624-B482-556D6633529B}" destId="{F0E746B1-DE2E-481C-82B7-1F7564A90723}" srcOrd="3" destOrd="0" presId="urn:microsoft.com/office/officeart/2005/8/layout/hList1"/>
    <dgm:cxn modelId="{DDFDC8B3-CA7A-41DA-95FF-A23FF4888A8C}" type="presParOf" srcId="{BEA75B79-D9BF-4624-B482-556D6633529B}" destId="{BEBE50A1-AAD4-497F-8416-350764A40922}" srcOrd="4" destOrd="0" presId="urn:microsoft.com/office/officeart/2005/8/layout/hList1"/>
    <dgm:cxn modelId="{D39C907E-2741-48C3-BF09-6F56145010DD}" type="presParOf" srcId="{BEBE50A1-AAD4-497F-8416-350764A40922}" destId="{5DA5970E-2957-4C3E-A11F-43E29A23768B}" srcOrd="0" destOrd="0" presId="urn:microsoft.com/office/officeart/2005/8/layout/hList1"/>
    <dgm:cxn modelId="{349A26D4-B068-4A1D-AC48-C914D6E9E0C8}" type="presParOf" srcId="{BEBE50A1-AAD4-497F-8416-350764A40922}" destId="{E4339486-B787-43F1-B22A-0076AF4600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E1480-97DA-42F9-9285-C0A80EB20C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8AF665-51F5-4592-934A-CDBD3CE9C3EA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passeport</a:t>
          </a:r>
        </a:p>
      </dgm:t>
    </dgm:pt>
    <dgm:pt modelId="{118FC4EB-811D-4BF2-9CB7-C4AA0E90CBE5}" type="parTrans" cxnId="{FAC72ADE-16CC-408D-8179-53BC5C5D05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0B6F1-AE5E-468C-88B5-7B5217965E84}" type="sibTrans" cxnId="{FAC72ADE-16CC-408D-8179-53BC5C5D05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DCEAA-62D5-4136-8372-9DE0D26DC01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(dont UK)</a:t>
          </a:r>
        </a:p>
      </dgm:t>
    </dgm:pt>
    <dgm:pt modelId="{15DD7F98-78D8-4F04-A6EF-647D98905F21}" type="parTrans" cxnId="{BF4C2773-4601-4257-AABB-3C6D83E800A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D50AF-4427-4C9C-BC8E-8E9028004018}" type="sibTrans" cxnId="{BF4C2773-4601-4257-AABB-3C6D83E800A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E473A-6DAD-4F04-80F4-B7BC25513E78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b="1" dirty="0">
              <a:latin typeface="Arial" panose="020B0604020202020204" pitchFamily="34" charset="0"/>
              <a:cs typeface="Arial" panose="020B0604020202020204" pitchFamily="34" charset="0"/>
            </a:rPr>
            <a:t>Faire la demande dès maintenant !</a:t>
          </a:r>
        </a:p>
      </dgm:t>
    </dgm:pt>
    <dgm:pt modelId="{B0952CCF-39CB-442E-9A66-D2D181A05B93}" type="parTrans" cxnId="{D836D162-E972-4352-B276-9D8BF16F359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F8B03-0832-4A5E-8021-152310A58B36}" type="sibTrans" cxnId="{D836D162-E972-4352-B276-9D8BF16F359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ED86C-59EE-46DF-BF8B-A0BCAEACF7D1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visa / permis d’études</a:t>
          </a:r>
        </a:p>
      </dgm:t>
    </dgm:pt>
    <dgm:pt modelId="{2F8483FC-6F34-49AE-9584-65A331502629}" type="parTrans" cxnId="{44AE6B65-4778-4B13-AEAB-91323791AE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D906A-F883-4370-B4BF-86CC04442453}" type="sibTrans" cxnId="{44AE6B65-4778-4B13-AEAB-91323791AEC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315FA-3A63-473C-939E-DA37A225BF5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(séjours supérieurs à 3 mois)</a:t>
          </a:r>
        </a:p>
      </dgm:t>
    </dgm:pt>
    <dgm:pt modelId="{F8163BDC-80D9-4E80-A347-E52C96CF5D06}" type="parTrans" cxnId="{21689881-5B79-4A87-8B7F-9502366C41F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706A4-E670-40DB-931A-3D1CFDE1177D}" type="sibTrans" cxnId="{21689881-5B79-4A87-8B7F-9502366C41F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8F05B-671B-4F0F-B6DF-67B3C98EB8B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Démarches parfois très lourdes : visite médicale, preuves de ressources financières </a:t>
          </a:r>
          <a:r>
            <a:rPr lang="fr-FR" sz="1400" i="1" dirty="0">
              <a:latin typeface="Arial" panose="020B0604020202020204" pitchFamily="34" charset="0"/>
              <a:cs typeface="Arial" panose="020B0604020202020204" pitchFamily="34" charset="0"/>
            </a:rPr>
            <a:t>(ex : de 8 000$ à 12 000$ pour un semestre aux USA)</a:t>
          </a:r>
        </a:p>
      </dgm:t>
    </dgm:pt>
    <dgm:pt modelId="{385F43B9-8B33-4082-A4BF-BB17D24C84E9}" type="parTrans" cxnId="{60B6E468-CE32-4726-BE53-FC13EDE04E0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AA58D-4502-4596-A661-57928EFC6025}" type="sibTrans" cxnId="{60B6E468-CE32-4726-BE53-FC13EDE04E0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18437-E754-4BEE-BAD9-D1D7D7915234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Autres</a:t>
          </a:r>
        </a:p>
      </dgm:t>
    </dgm:pt>
    <dgm:pt modelId="{957A38D2-3E39-416F-B9A8-7E1896FFF48C}" type="parTrans" cxnId="{D249CC9E-BF7A-49D4-802B-A5147A87B05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16D27-5241-4AEC-A5F5-C5749FF081D2}" type="sibTrans" cxnId="{D249CC9E-BF7A-49D4-802B-A5147A87B05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70AED-C216-4BEB-9CD7-43F2A2A4102B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Billet d’avion : attendez votre lettre d’acceptation avant de l’acheter !</a:t>
          </a:r>
        </a:p>
      </dgm:t>
    </dgm:pt>
    <dgm:pt modelId="{43AEC3A0-392A-4BC8-B290-08B8BF9ED446}" type="parTrans" cxnId="{A712F69D-4BDB-4C1C-8DD5-5460F1FB1401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21813-025A-4C2E-BCBA-6EB3034A1333}" type="sibTrans" cxnId="{A712F69D-4BDB-4C1C-8DD5-5460F1FB1401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ED6015-DE47-4CC9-BA64-1AE03D1A5C2E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Assurance </a:t>
          </a:r>
          <a:r>
            <a:rPr lang="fr-FR" sz="1400">
              <a:latin typeface="Arial" panose="020B0604020202020204" pitchFamily="34" charset="0"/>
              <a:cs typeface="Arial" panose="020B0604020202020204" pitchFamily="34" charset="0"/>
            </a:rPr>
            <a:t>médicale (HE)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2ECD6-8290-4265-A4A5-DBC0BD7ED83C}" type="parTrans" cxnId="{902237A4-3D5C-4AC8-9D7F-165BEF5AE1B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C46C9-AE7F-4852-A4D2-5BF9736013F9}" type="sibTrans" cxnId="{902237A4-3D5C-4AC8-9D7F-165BEF5AE1B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BCE6F-1BCE-469E-984C-35FEE6DE17E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Coût : 86€</a:t>
          </a:r>
        </a:p>
      </dgm:t>
    </dgm:pt>
    <dgm:pt modelId="{0F984393-CB5F-4F3A-AF64-12F741EDC5DF}" type="parTrans" cxnId="{BEF4A975-FA2E-485F-9130-3C8E06A20E2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D01D8-4072-4689-9850-2EF1EE2861B0}" type="sibTrans" cxnId="{BEF4A975-FA2E-485F-9130-3C8E06A20E2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5843D-650C-4249-AC3C-1FC78271E14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Nécessite la lettre d’acceptation + le passeport</a:t>
          </a:r>
        </a:p>
      </dgm:t>
    </dgm:pt>
    <dgm:pt modelId="{11231C88-3635-4EB9-AC37-3F90B556B79F}" type="parTrans" cxnId="{A3637F0C-5889-46CC-8153-C6AFAC212BB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45B14-BE0F-42B9-830B-8CDF42EC0AFF}" type="sibTrans" cxnId="{A3637F0C-5889-46CC-8153-C6AFAC212BBD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160D9-D910-4C67-8B1B-E9641555E086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Coût : de 50 à 400$ selon les pays (déplacement à l’Ambassade à Paris peut-être nécessaire)</a:t>
          </a:r>
        </a:p>
      </dgm:t>
    </dgm:pt>
    <dgm:pt modelId="{111A477B-DF82-40AD-BCFA-9AA6809FA3BD}" type="parTrans" cxnId="{F46997E0-7A50-4BEC-97C9-0DE6DA76884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807E4-E3A4-48FF-A3AE-7E840D160E70}" type="sibTrans" cxnId="{F46997E0-7A50-4BEC-97C9-0DE6DA76884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439AA4-3362-4FC6-BED0-A8F07D5E384E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Logement (loyer, caution…)</a:t>
          </a:r>
        </a:p>
      </dgm:t>
    </dgm:pt>
    <dgm:pt modelId="{06A7540C-10CE-4E52-9215-A67398A5501F}" type="parTrans" cxnId="{5FC21906-7B74-4BB0-BE09-959A151D507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5D956-EDD1-4337-80AC-2CA389E1D7FD}" type="sibTrans" cxnId="{5FC21906-7B74-4BB0-BE09-959A151D5077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C1762-6FE8-4A46-B241-544E9ABFE6FF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Livres, matériel divers</a:t>
          </a:r>
        </a:p>
      </dgm:t>
    </dgm:pt>
    <dgm:pt modelId="{2057E49A-52A1-4C6C-A273-A8663CF56822}" type="parTrans" cxnId="{C7924ADF-CE48-48D9-B488-4438DEED0DC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ED19D-63A9-4160-AE94-7B4537BD764B}" type="sibTrans" cxnId="{C7924ADF-CE48-48D9-B488-4438DEED0DC8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E7AC2-0642-4D34-BB0A-507EA87D1285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Cours de langue</a:t>
          </a:r>
        </a:p>
      </dgm:t>
    </dgm:pt>
    <dgm:pt modelId="{401A0709-B7F7-47DA-A98E-841FDBE207BB}" type="parTrans" cxnId="{3027AE62-8FE3-47A5-A63F-2460D56C246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CC776-727F-4DA2-A3B7-2BEA6A0E68B2}" type="sibTrans" cxnId="{3027AE62-8FE3-47A5-A63F-2460D56C246F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393B7-1B51-4066-9995-AA8000EC7452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https://www.service-public.fr/</a:t>
          </a:r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1120F-A58C-4C0B-A282-C71C229FDBC3}" type="parTrans" cxnId="{9E39A4D2-A147-451D-9D1E-CDFDDBC77B0C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6CE95-C9F8-472C-801C-2686CAF5BF7C}" type="sibTrans" cxnId="{9E39A4D2-A147-451D-9D1E-CDFDDBC77B0C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831B0-C039-41A0-BED0-314FA0172AE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657C5-2DD9-4E86-8A40-B0F08EFE663E}" type="parTrans" cxnId="{D1E9B336-920E-46AD-8A2B-32BB415E75B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A989C-F9B7-4206-9280-FB98BDDBA821}" type="sibTrans" cxnId="{D1E9B336-920E-46AD-8A2B-32BB415E75B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ECC2C-08AD-4258-82F7-87A4DD426E55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4962-AFA4-483D-AD16-E4CF4547A830}" type="parTrans" cxnId="{BA4AE957-E58A-46EB-9679-71DD0D59EB7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B44CA-8660-462E-BEAF-D18A0A4F328F}" type="sibTrans" cxnId="{BA4AE957-E58A-46EB-9679-71DD0D59EB74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C4608-9337-4DDE-88FD-354C85329B1D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F7601-753E-4F88-BD38-73D1DE7F9391}" type="parTrans" cxnId="{2DE9BE64-5E2F-41E8-B87B-2D1A8BEA130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99033-C921-47A3-9662-E839F0A2F6EA}" type="sibTrans" cxnId="{2DE9BE64-5E2F-41E8-B87B-2D1A8BEA1305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7D4F0-E5EF-4274-8DB5-395E7E471731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09E81-B946-46A7-BE2D-647FA808B08B}" type="parTrans" cxnId="{A2841B2A-09FB-467F-B7FF-423F0A36F8F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06407-530F-4D48-8D83-02A37714C056}" type="sibTrans" cxnId="{A2841B2A-09FB-467F-B7FF-423F0A36F8F9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EAF46-6433-4198-B3BC-52218B34EE7C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30BD3-2CC3-44D7-91CF-AB2C9D246348}" type="parTrans" cxnId="{5CF3C9DA-0A81-46B0-A099-E222158434D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CAD7B-8F0E-4A7F-9A48-ADD8F612688D}" type="sibTrans" cxnId="{5CF3C9DA-0A81-46B0-A099-E222158434D6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E23AD-E23C-45BE-8565-BE8C7912E560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895AE-918B-4B35-826D-7D76C94F574F}" type="parTrans" cxnId="{AA022B51-828F-4DCB-9DEC-E3E33227ABE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B8D5B-D1A9-42C7-BC5B-FDB888E93E1D}" type="sibTrans" cxnId="{AA022B51-828F-4DCB-9DEC-E3E33227ABE3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2811E-3F8C-45FD-8C1F-D34746FDC365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fr-F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C2BE0-85FE-433C-B7F8-81E3C78446B6}" type="parTrans" cxnId="{1B98B941-7DCC-42D3-8091-BA6E87C99530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723C7-8763-462B-B971-E241F2909428}" type="sibTrans" cxnId="{1B98B941-7DCC-42D3-8091-BA6E87C99530}">
      <dgm:prSet/>
      <dgm:spPr/>
      <dgm:t>
        <a:bodyPr/>
        <a:lstStyle/>
        <a:p>
          <a:endParaRPr lang="fr-FR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8B863-728D-4E91-87A9-F9A17DCCDA07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1400" dirty="0">
              <a:latin typeface="Arial" panose="020B0604020202020204" pitchFamily="34" charset="0"/>
              <a:cs typeface="Arial" panose="020B0604020202020204" pitchFamily="34" charset="0"/>
            </a:rPr>
            <a:t>UK : visa (et certification de langue) pour séjour à l’année uniquement</a:t>
          </a:r>
        </a:p>
      </dgm:t>
    </dgm:pt>
    <dgm:pt modelId="{DF0F6743-AC4F-4307-B79D-CFA42FB0F7B7}" type="parTrans" cxnId="{203EF550-E3A6-4FA5-8BB4-420BDBC70689}">
      <dgm:prSet/>
      <dgm:spPr/>
      <dgm:t>
        <a:bodyPr/>
        <a:lstStyle/>
        <a:p>
          <a:endParaRPr lang="fr-FR"/>
        </a:p>
      </dgm:t>
    </dgm:pt>
    <dgm:pt modelId="{B77CE5C4-E642-49E2-BCAB-37E896E96E61}" type="sibTrans" cxnId="{203EF550-E3A6-4FA5-8BB4-420BDBC70689}">
      <dgm:prSet/>
      <dgm:spPr/>
      <dgm:t>
        <a:bodyPr/>
        <a:lstStyle/>
        <a:p>
          <a:endParaRPr lang="fr-FR"/>
        </a:p>
      </dgm:t>
    </dgm:pt>
    <dgm:pt modelId="{841F9EC7-52F7-47AD-AABB-C0EF168BFCD8}" type="pres">
      <dgm:prSet presAssocID="{BF4E1480-97DA-42F9-9285-C0A80EB20C78}" presName="Name0" presStyleCnt="0">
        <dgm:presLayoutVars>
          <dgm:dir/>
          <dgm:animLvl val="lvl"/>
          <dgm:resizeHandles val="exact"/>
        </dgm:presLayoutVars>
      </dgm:prSet>
      <dgm:spPr/>
    </dgm:pt>
    <dgm:pt modelId="{3956F70B-C7AA-421A-84F1-733AC7F4644C}" type="pres">
      <dgm:prSet presAssocID="{1A8AF665-51F5-4592-934A-CDBD3CE9C3EA}" presName="composite" presStyleCnt="0"/>
      <dgm:spPr/>
    </dgm:pt>
    <dgm:pt modelId="{47DB05AD-FC98-4F40-8047-BA1C418BFC6B}" type="pres">
      <dgm:prSet presAssocID="{1A8AF665-51F5-4592-934A-CDBD3CE9C3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64AD960-BEF4-4499-8BCE-26A1BEC306A2}" type="pres">
      <dgm:prSet presAssocID="{1A8AF665-51F5-4592-934A-CDBD3CE9C3EA}" presName="desTx" presStyleLbl="alignAccFollowNode1" presStyleIdx="0" presStyleCnt="3">
        <dgm:presLayoutVars>
          <dgm:bulletEnabled val="1"/>
        </dgm:presLayoutVars>
      </dgm:prSet>
      <dgm:spPr/>
    </dgm:pt>
    <dgm:pt modelId="{6301C2C3-B11A-40D3-BB28-C4337ABBD8B8}" type="pres">
      <dgm:prSet presAssocID="{F1C0B6F1-AE5E-468C-88B5-7B5217965E84}" presName="space" presStyleCnt="0"/>
      <dgm:spPr/>
    </dgm:pt>
    <dgm:pt modelId="{656C0217-A7E0-4566-926C-1FAC9DE2A58B}" type="pres">
      <dgm:prSet presAssocID="{36DED86C-59EE-46DF-BF8B-A0BCAEACF7D1}" presName="composite" presStyleCnt="0"/>
      <dgm:spPr/>
    </dgm:pt>
    <dgm:pt modelId="{03295DD1-0271-49B3-814D-2FADE229DD9C}" type="pres">
      <dgm:prSet presAssocID="{36DED86C-59EE-46DF-BF8B-A0BCAEACF7D1}" presName="parTx" presStyleLbl="alignNode1" presStyleIdx="1" presStyleCnt="3" custLinFactNeighborY="2423">
        <dgm:presLayoutVars>
          <dgm:chMax val="0"/>
          <dgm:chPref val="0"/>
          <dgm:bulletEnabled val="1"/>
        </dgm:presLayoutVars>
      </dgm:prSet>
      <dgm:spPr/>
    </dgm:pt>
    <dgm:pt modelId="{F70E6DA0-73B6-4A8E-99AC-2BF8EC968911}" type="pres">
      <dgm:prSet presAssocID="{36DED86C-59EE-46DF-BF8B-A0BCAEACF7D1}" presName="desTx" presStyleLbl="alignAccFollowNode1" presStyleIdx="1" presStyleCnt="3">
        <dgm:presLayoutVars>
          <dgm:bulletEnabled val="1"/>
        </dgm:presLayoutVars>
      </dgm:prSet>
      <dgm:spPr/>
    </dgm:pt>
    <dgm:pt modelId="{4C750F64-9683-4CED-8593-59E675F01A6F}" type="pres">
      <dgm:prSet presAssocID="{E23D906A-F883-4370-B4BF-86CC04442453}" presName="space" presStyleCnt="0"/>
      <dgm:spPr/>
    </dgm:pt>
    <dgm:pt modelId="{221D7B62-3EDE-499C-BCE5-885B7C29F8ED}" type="pres">
      <dgm:prSet presAssocID="{69818437-E754-4BEE-BAD9-D1D7D7915234}" presName="composite" presStyleCnt="0"/>
      <dgm:spPr/>
    </dgm:pt>
    <dgm:pt modelId="{9148EAAC-1AC1-4880-BC94-D315B87F0232}" type="pres">
      <dgm:prSet presAssocID="{69818437-E754-4BEE-BAD9-D1D7D7915234}" presName="parTx" presStyleLbl="alignNode1" presStyleIdx="2" presStyleCnt="3" custLinFactNeighborX="985" custLinFactNeighborY="2024">
        <dgm:presLayoutVars>
          <dgm:chMax val="0"/>
          <dgm:chPref val="0"/>
          <dgm:bulletEnabled val="1"/>
        </dgm:presLayoutVars>
      </dgm:prSet>
      <dgm:spPr/>
    </dgm:pt>
    <dgm:pt modelId="{089D1249-CDC7-47C2-9F47-C736AEEDF7B8}" type="pres">
      <dgm:prSet presAssocID="{69818437-E754-4BEE-BAD9-D1D7D791523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FC21906-7B74-4BB0-BE09-959A151D5077}" srcId="{69818437-E754-4BEE-BAD9-D1D7D7915234}" destId="{39439AA4-3362-4FC6-BED0-A8F07D5E384E}" srcOrd="4" destOrd="0" parTransId="{06A7540C-10CE-4E52-9215-A67398A5501F}" sibTransId="{4DF5D956-EDD1-4337-80AC-2CA389E1D7FD}"/>
    <dgm:cxn modelId="{A3637F0C-5889-46CC-8153-C6AFAC212BBD}" srcId="{36DED86C-59EE-46DF-BF8B-A0BCAEACF7D1}" destId="{AFF5843D-650C-4249-AC3C-1FC78271E14D}" srcOrd="2" destOrd="0" parTransId="{11231C88-3635-4EB9-AC37-3F90B556B79F}" sibTransId="{BED45B14-BE0F-42B9-830B-8CDF42EC0AFF}"/>
    <dgm:cxn modelId="{9F7E2F0D-C3E0-48B1-B107-39664E59CB2C}" type="presOf" srcId="{899EAF46-6433-4198-B3BC-52218B34EE7C}" destId="{089D1249-CDC7-47C2-9F47-C736AEEDF7B8}" srcOrd="0" destOrd="7" presId="urn:microsoft.com/office/officeart/2005/8/layout/hList1"/>
    <dgm:cxn modelId="{052CCB0D-71A7-42A2-879B-76B599DE825D}" type="presOf" srcId="{69818437-E754-4BEE-BAD9-D1D7D7915234}" destId="{9148EAAC-1AC1-4880-BC94-D315B87F0232}" srcOrd="0" destOrd="0" presId="urn:microsoft.com/office/officeart/2005/8/layout/hList1"/>
    <dgm:cxn modelId="{F69ED80D-DC96-4AA2-840A-4BFE8CDE6E5C}" type="presOf" srcId="{AFF5843D-650C-4249-AC3C-1FC78271E14D}" destId="{F70E6DA0-73B6-4A8E-99AC-2BF8EC968911}" srcOrd="0" destOrd="2" presId="urn:microsoft.com/office/officeart/2005/8/layout/hList1"/>
    <dgm:cxn modelId="{D3B3B313-4BF7-470D-8272-F63A8EB9C395}" type="presOf" srcId="{D482811E-3F8C-45FD-8C1F-D34746FDC365}" destId="{089D1249-CDC7-47C2-9F47-C736AEEDF7B8}" srcOrd="0" destOrd="3" presId="urn:microsoft.com/office/officeart/2005/8/layout/hList1"/>
    <dgm:cxn modelId="{D8781821-B9F3-4985-BCB9-DB8FF14933FB}" type="presOf" srcId="{91FDCEAA-62D5-4136-8372-9DE0D26DC01C}" destId="{964AD960-BEF4-4499-8BCE-26A1BEC306A2}" srcOrd="0" destOrd="0" presId="urn:microsoft.com/office/officeart/2005/8/layout/hList1"/>
    <dgm:cxn modelId="{58371921-0477-44BF-85AC-6C3C27E2DDCE}" type="presOf" srcId="{84B8F05B-671B-4F0F-B6DF-67B3C98EB8BC}" destId="{F70E6DA0-73B6-4A8E-99AC-2BF8EC968911}" srcOrd="0" destOrd="1" presId="urn:microsoft.com/office/officeart/2005/8/layout/hList1"/>
    <dgm:cxn modelId="{7B44DA25-C0D1-4081-99F2-6D9586F7F0AA}" type="presOf" srcId="{6E5E473A-6DAD-4F04-80F4-B7BC25513E78}" destId="{964AD960-BEF4-4499-8BCE-26A1BEC306A2}" srcOrd="0" destOrd="2" presId="urn:microsoft.com/office/officeart/2005/8/layout/hList1"/>
    <dgm:cxn modelId="{186C0B27-6F92-488C-AFA6-797E91646995}" type="presOf" srcId="{FAAECC2C-08AD-4258-82F7-87A4DD426E55}" destId="{964AD960-BEF4-4499-8BCE-26A1BEC306A2}" srcOrd="0" destOrd="1" presId="urn:microsoft.com/office/officeart/2005/8/layout/hList1"/>
    <dgm:cxn modelId="{A2841B2A-09FB-467F-B7FF-423F0A36F8F9}" srcId="{69818437-E754-4BEE-BAD9-D1D7D7915234}" destId="{D427D4F0-E5EF-4274-8DB5-395E7E471731}" srcOrd="5" destOrd="0" parTransId="{43309E81-B946-46A7-BE2D-647FA808B08B}" sibTransId="{4EB06407-530F-4D48-8D83-02A37714C056}"/>
    <dgm:cxn modelId="{C91A5D2A-0AE1-48D3-A664-440ACDAD6C2A}" type="presOf" srcId="{54C8B863-728D-4E91-87A9-F9A17DCCDA07}" destId="{F70E6DA0-73B6-4A8E-99AC-2BF8EC968911}" srcOrd="0" destOrd="4" presId="urn:microsoft.com/office/officeart/2005/8/layout/hList1"/>
    <dgm:cxn modelId="{D1E9B336-920E-46AD-8A2B-32BB415E75B5}" srcId="{1A8AF665-51F5-4592-934A-CDBD3CE9C3EA}" destId="{28B831B0-C039-41A0-BED0-314FA0172AED}" srcOrd="5" destOrd="0" parTransId="{505657C5-2DD9-4E86-8A40-B0F08EFE663E}" sibTransId="{064A989C-F9B7-4206-9280-FB98BDDBA821}"/>
    <dgm:cxn modelId="{CEBA6838-B012-491D-8BA1-A1E970FD5059}" type="presOf" srcId="{39439AA4-3362-4FC6-BED0-A8F07D5E384E}" destId="{089D1249-CDC7-47C2-9F47-C736AEEDF7B8}" srcOrd="0" destOrd="4" presId="urn:microsoft.com/office/officeart/2005/8/layout/hList1"/>
    <dgm:cxn modelId="{1B98B941-7DCC-42D3-8091-BA6E87C99530}" srcId="{69818437-E754-4BEE-BAD9-D1D7D7915234}" destId="{D482811E-3F8C-45FD-8C1F-D34746FDC365}" srcOrd="3" destOrd="0" parTransId="{EADC2BE0-85FE-433C-B7F8-81E3C78446B6}" sibTransId="{8A7723C7-8763-462B-B971-E241F2909428}"/>
    <dgm:cxn modelId="{3027AE62-8FE3-47A5-A63F-2460D56C246F}" srcId="{69818437-E754-4BEE-BAD9-D1D7D7915234}" destId="{62DE7AC2-0642-4D34-BB0A-507EA87D1285}" srcOrd="8" destOrd="0" parTransId="{401A0709-B7F7-47DA-A98E-841FDBE207BB}" sibTransId="{B30CC776-727F-4DA2-A3B7-2BEA6A0E68B2}"/>
    <dgm:cxn modelId="{D836D162-E972-4352-B276-9D8BF16F3597}" srcId="{1A8AF665-51F5-4592-934A-CDBD3CE9C3EA}" destId="{6E5E473A-6DAD-4F04-80F4-B7BC25513E78}" srcOrd="2" destOrd="0" parTransId="{B0952CCF-39CB-442E-9A66-D2D181A05B93}" sibTransId="{D67F8B03-0832-4A5E-8021-152310A58B36}"/>
    <dgm:cxn modelId="{2DE9BE64-5E2F-41E8-B87B-2D1A8BEA1305}" srcId="{69818437-E754-4BEE-BAD9-D1D7D7915234}" destId="{726C4608-9337-4DDE-88FD-354C85329B1D}" srcOrd="1" destOrd="0" parTransId="{941F7601-753E-4F88-BD38-73D1DE7F9391}" sibTransId="{FA399033-C921-47A3-9662-E839F0A2F6EA}"/>
    <dgm:cxn modelId="{44AE6B65-4778-4B13-AEAB-91323791AEC6}" srcId="{BF4E1480-97DA-42F9-9285-C0A80EB20C78}" destId="{36DED86C-59EE-46DF-BF8B-A0BCAEACF7D1}" srcOrd="1" destOrd="0" parTransId="{2F8483FC-6F34-49AE-9584-65A331502629}" sibTransId="{E23D906A-F883-4370-B4BF-86CC04442453}"/>
    <dgm:cxn modelId="{91B91547-5ADF-416B-909A-FC7005E35948}" type="presOf" srcId="{D427D4F0-E5EF-4274-8DB5-395E7E471731}" destId="{089D1249-CDC7-47C2-9F47-C736AEEDF7B8}" srcOrd="0" destOrd="5" presId="urn:microsoft.com/office/officeart/2005/8/layout/hList1"/>
    <dgm:cxn modelId="{60B6E468-CE32-4726-BE53-FC13EDE04E03}" srcId="{36DED86C-59EE-46DF-BF8B-A0BCAEACF7D1}" destId="{84B8F05B-671B-4F0F-B6DF-67B3C98EB8BC}" srcOrd="1" destOrd="0" parTransId="{385F43B9-8B33-4082-A4BF-BB17D24C84E9}" sibTransId="{F1FAA58D-4502-4596-A661-57928EFC6025}"/>
    <dgm:cxn modelId="{D718FF4B-ECF5-4350-B200-576CC95C3759}" type="presOf" srcId="{62DE7AC2-0642-4D34-BB0A-507EA87D1285}" destId="{089D1249-CDC7-47C2-9F47-C736AEEDF7B8}" srcOrd="0" destOrd="8" presId="urn:microsoft.com/office/officeart/2005/8/layout/hList1"/>
    <dgm:cxn modelId="{EA48AF50-92A7-4A3F-B802-0799DDE93F71}" type="presOf" srcId="{442BCE6F-1BCE-469E-984C-35FEE6DE17EC}" destId="{964AD960-BEF4-4499-8BCE-26A1BEC306A2}" srcOrd="0" destOrd="4" presId="urn:microsoft.com/office/officeart/2005/8/layout/hList1"/>
    <dgm:cxn modelId="{203EF550-E3A6-4FA5-8BB4-420BDBC70689}" srcId="{36DED86C-59EE-46DF-BF8B-A0BCAEACF7D1}" destId="{54C8B863-728D-4E91-87A9-F9A17DCCDA07}" srcOrd="4" destOrd="0" parTransId="{DF0F6743-AC4F-4307-B79D-CFA42FB0F7B7}" sibTransId="{B77CE5C4-E642-49E2-BCAB-37E896E96E61}"/>
    <dgm:cxn modelId="{AA022B51-828F-4DCB-9DEC-E3E33227ABE3}" srcId="{1A8AF665-51F5-4592-934A-CDBD3CE9C3EA}" destId="{AA1E23AD-E23C-45BE-8565-BE8C7912E560}" srcOrd="3" destOrd="0" parTransId="{FA3895AE-918B-4B35-826D-7D76C94F574F}" sibTransId="{D30B8D5B-D1A9-42C7-BC5B-FDB888E93E1D}"/>
    <dgm:cxn modelId="{BF4C2773-4601-4257-AABB-3C6D83E800A9}" srcId="{1A8AF665-51F5-4592-934A-CDBD3CE9C3EA}" destId="{91FDCEAA-62D5-4136-8372-9DE0D26DC01C}" srcOrd="0" destOrd="0" parTransId="{15DD7F98-78D8-4F04-A6EF-647D98905F21}" sibTransId="{A44D50AF-4427-4C9C-BC8E-8E9028004018}"/>
    <dgm:cxn modelId="{BEF4A975-FA2E-485F-9130-3C8E06A20E26}" srcId="{1A8AF665-51F5-4592-934A-CDBD3CE9C3EA}" destId="{442BCE6F-1BCE-469E-984C-35FEE6DE17EC}" srcOrd="4" destOrd="0" parTransId="{0F984393-CB5F-4F3A-AF64-12F741EDC5DF}" sibTransId="{1DED01D8-4072-4689-9850-2EF1EE2861B0}"/>
    <dgm:cxn modelId="{BA4AE957-E58A-46EB-9679-71DD0D59EB74}" srcId="{1A8AF665-51F5-4592-934A-CDBD3CE9C3EA}" destId="{FAAECC2C-08AD-4258-82F7-87A4DD426E55}" srcOrd="1" destOrd="0" parTransId="{10C74962-AFA4-483D-AD16-E4CF4547A830}" sibTransId="{7A3B44CA-8660-462E-BEAF-D18A0A4F328F}"/>
    <dgm:cxn modelId="{9B653059-D60D-4F15-889F-F0608B7E126D}" type="presOf" srcId="{36DED86C-59EE-46DF-BF8B-A0BCAEACF7D1}" destId="{03295DD1-0271-49B3-814D-2FADE229DD9C}" srcOrd="0" destOrd="0" presId="urn:microsoft.com/office/officeart/2005/8/layout/hList1"/>
    <dgm:cxn modelId="{1A0EC380-7DFC-4A29-AABF-E5C9F6660DDB}" type="presOf" srcId="{AA1E23AD-E23C-45BE-8565-BE8C7912E560}" destId="{964AD960-BEF4-4499-8BCE-26A1BEC306A2}" srcOrd="0" destOrd="3" presId="urn:microsoft.com/office/officeart/2005/8/layout/hList1"/>
    <dgm:cxn modelId="{21689881-5B79-4A87-8B7F-9502366C41F5}" srcId="{36DED86C-59EE-46DF-BF8B-A0BCAEACF7D1}" destId="{CD8315FA-3A63-473C-939E-DA37A225BF5D}" srcOrd="0" destOrd="0" parTransId="{F8163BDC-80D9-4E80-A347-E52C96CF5D06}" sibTransId="{8B0706A4-E670-40DB-931A-3D1CFDE1177D}"/>
    <dgm:cxn modelId="{D6CA728D-8C2D-44BB-A23F-145B7B60527D}" type="presOf" srcId="{BF4E1480-97DA-42F9-9285-C0A80EB20C78}" destId="{841F9EC7-52F7-47AD-AABB-C0EF168BFCD8}" srcOrd="0" destOrd="0" presId="urn:microsoft.com/office/officeart/2005/8/layout/hList1"/>
    <dgm:cxn modelId="{7E1E4793-EAAA-4BFC-AF04-5EFC4D69A085}" type="presOf" srcId="{E4970AED-C216-4BEB-9CD7-43F2A2A4102B}" destId="{089D1249-CDC7-47C2-9F47-C736AEEDF7B8}" srcOrd="0" destOrd="0" presId="urn:microsoft.com/office/officeart/2005/8/layout/hList1"/>
    <dgm:cxn modelId="{0F581996-4ADD-4B37-8092-6BD0D51F6401}" type="presOf" srcId="{C91393B7-1B51-4066-9995-AA8000EC7452}" destId="{964AD960-BEF4-4499-8BCE-26A1BEC306A2}" srcOrd="0" destOrd="6" presId="urn:microsoft.com/office/officeart/2005/8/layout/hList1"/>
    <dgm:cxn modelId="{A712F69D-4BDB-4C1C-8DD5-5460F1FB1401}" srcId="{69818437-E754-4BEE-BAD9-D1D7D7915234}" destId="{E4970AED-C216-4BEB-9CD7-43F2A2A4102B}" srcOrd="0" destOrd="0" parTransId="{43AEC3A0-392A-4BC8-B290-08B8BF9ED446}" sibTransId="{F3E21813-025A-4C2E-BCBA-6EB3034A1333}"/>
    <dgm:cxn modelId="{D249CC9E-BF7A-49D4-802B-A5147A87B05D}" srcId="{BF4E1480-97DA-42F9-9285-C0A80EB20C78}" destId="{69818437-E754-4BEE-BAD9-D1D7D7915234}" srcOrd="2" destOrd="0" parTransId="{957A38D2-3E39-416F-B9A8-7E1896FFF48C}" sibTransId="{83116D27-5241-4AEC-A5F5-C5749FF081D2}"/>
    <dgm:cxn modelId="{A658FEA3-6E4C-49AD-BBBF-F378852AD617}" type="presOf" srcId="{55CC1762-6FE8-4A46-B241-544E9ABFE6FF}" destId="{089D1249-CDC7-47C2-9F47-C736AEEDF7B8}" srcOrd="0" destOrd="6" presId="urn:microsoft.com/office/officeart/2005/8/layout/hList1"/>
    <dgm:cxn modelId="{902237A4-3D5C-4AC8-9D7F-165BEF5AE1B4}" srcId="{69818437-E754-4BEE-BAD9-D1D7D7915234}" destId="{EAED6015-DE47-4CC9-BA64-1AE03D1A5C2E}" srcOrd="2" destOrd="0" parTransId="{4562ECD6-8290-4265-A4A5-DBC0BD7ED83C}" sibTransId="{9CEC46C9-AE7F-4852-A4D2-5BF9736013F9}"/>
    <dgm:cxn modelId="{456E6FAA-A430-4D6F-B9FD-10D2AA9AD1D4}" type="presOf" srcId="{98E160D9-D910-4C67-8B1B-E9641555E086}" destId="{F70E6DA0-73B6-4A8E-99AC-2BF8EC968911}" srcOrd="0" destOrd="3" presId="urn:microsoft.com/office/officeart/2005/8/layout/hList1"/>
    <dgm:cxn modelId="{9D25A4B4-8496-4AD0-AEFF-0373E912FF6A}" type="presOf" srcId="{1A8AF665-51F5-4592-934A-CDBD3CE9C3EA}" destId="{47DB05AD-FC98-4F40-8047-BA1C418BFC6B}" srcOrd="0" destOrd="0" presId="urn:microsoft.com/office/officeart/2005/8/layout/hList1"/>
    <dgm:cxn modelId="{BD9C97B8-CB5D-41F3-BCA5-1C34961FE3C4}" type="presOf" srcId="{28B831B0-C039-41A0-BED0-314FA0172AED}" destId="{964AD960-BEF4-4499-8BCE-26A1BEC306A2}" srcOrd="0" destOrd="5" presId="urn:microsoft.com/office/officeart/2005/8/layout/hList1"/>
    <dgm:cxn modelId="{6A9C9EB9-5689-437E-BA1D-AE4C07D5ECEC}" type="presOf" srcId="{726C4608-9337-4DDE-88FD-354C85329B1D}" destId="{089D1249-CDC7-47C2-9F47-C736AEEDF7B8}" srcOrd="0" destOrd="1" presId="urn:microsoft.com/office/officeart/2005/8/layout/hList1"/>
    <dgm:cxn modelId="{E8B1C9CF-6158-43DF-AA57-E94A73ED452C}" type="presOf" srcId="{CD8315FA-3A63-473C-939E-DA37A225BF5D}" destId="{F70E6DA0-73B6-4A8E-99AC-2BF8EC968911}" srcOrd="0" destOrd="0" presId="urn:microsoft.com/office/officeart/2005/8/layout/hList1"/>
    <dgm:cxn modelId="{9E39A4D2-A147-451D-9D1E-CDFDDBC77B0C}" srcId="{1A8AF665-51F5-4592-934A-CDBD3CE9C3EA}" destId="{C91393B7-1B51-4066-9995-AA8000EC7452}" srcOrd="6" destOrd="0" parTransId="{45B1120F-A58C-4C0B-A282-C71C229FDBC3}" sibTransId="{91C6CE95-C9F8-472C-801C-2686CAF5BF7C}"/>
    <dgm:cxn modelId="{5CF3C9DA-0A81-46B0-A099-E222158434D6}" srcId="{69818437-E754-4BEE-BAD9-D1D7D7915234}" destId="{899EAF46-6433-4198-B3BC-52218B34EE7C}" srcOrd="7" destOrd="0" parTransId="{DAC30BD3-2CC3-44D7-91CF-AB2C9D246348}" sibTransId="{D29CAD7B-8F0E-4A7F-9A48-ADD8F612688D}"/>
    <dgm:cxn modelId="{FAC72ADE-16CC-408D-8179-53BC5C5D05C6}" srcId="{BF4E1480-97DA-42F9-9285-C0A80EB20C78}" destId="{1A8AF665-51F5-4592-934A-CDBD3CE9C3EA}" srcOrd="0" destOrd="0" parTransId="{118FC4EB-811D-4BF2-9CB7-C4AA0E90CBE5}" sibTransId="{F1C0B6F1-AE5E-468C-88B5-7B5217965E84}"/>
    <dgm:cxn modelId="{C7924ADF-CE48-48D9-B488-4438DEED0DC8}" srcId="{69818437-E754-4BEE-BAD9-D1D7D7915234}" destId="{55CC1762-6FE8-4A46-B241-544E9ABFE6FF}" srcOrd="6" destOrd="0" parTransId="{2057E49A-52A1-4C6C-A273-A8663CF56822}" sibTransId="{77DED19D-63A9-4160-AE94-7B4537BD764B}"/>
    <dgm:cxn modelId="{F46997E0-7A50-4BEC-97C9-0DE6DA768844}" srcId="{36DED86C-59EE-46DF-BF8B-A0BCAEACF7D1}" destId="{98E160D9-D910-4C67-8B1B-E9641555E086}" srcOrd="3" destOrd="0" parTransId="{111A477B-DF82-40AD-BCFA-9AA6809FA3BD}" sibTransId="{0DB807E4-E3A4-48FF-A3AE-7E840D160E70}"/>
    <dgm:cxn modelId="{69B340FE-10BD-4CDE-B524-78BAEE37BEEA}" type="presOf" srcId="{EAED6015-DE47-4CC9-BA64-1AE03D1A5C2E}" destId="{089D1249-CDC7-47C2-9F47-C736AEEDF7B8}" srcOrd="0" destOrd="2" presId="urn:microsoft.com/office/officeart/2005/8/layout/hList1"/>
    <dgm:cxn modelId="{64339516-5013-43AE-A24A-29FDC5AB89D4}" type="presParOf" srcId="{841F9EC7-52F7-47AD-AABB-C0EF168BFCD8}" destId="{3956F70B-C7AA-421A-84F1-733AC7F4644C}" srcOrd="0" destOrd="0" presId="urn:microsoft.com/office/officeart/2005/8/layout/hList1"/>
    <dgm:cxn modelId="{3750F6F9-AD8B-486E-816F-1E7620EBF6CE}" type="presParOf" srcId="{3956F70B-C7AA-421A-84F1-733AC7F4644C}" destId="{47DB05AD-FC98-4F40-8047-BA1C418BFC6B}" srcOrd="0" destOrd="0" presId="urn:microsoft.com/office/officeart/2005/8/layout/hList1"/>
    <dgm:cxn modelId="{6F87CE61-35AA-4D1D-AB5F-65974E4B874A}" type="presParOf" srcId="{3956F70B-C7AA-421A-84F1-733AC7F4644C}" destId="{964AD960-BEF4-4499-8BCE-26A1BEC306A2}" srcOrd="1" destOrd="0" presId="urn:microsoft.com/office/officeart/2005/8/layout/hList1"/>
    <dgm:cxn modelId="{9C5C02B6-6E39-46B9-AB71-181F333BCE8B}" type="presParOf" srcId="{841F9EC7-52F7-47AD-AABB-C0EF168BFCD8}" destId="{6301C2C3-B11A-40D3-BB28-C4337ABBD8B8}" srcOrd="1" destOrd="0" presId="urn:microsoft.com/office/officeart/2005/8/layout/hList1"/>
    <dgm:cxn modelId="{BE21C77F-E847-4158-BDE9-804C3349B926}" type="presParOf" srcId="{841F9EC7-52F7-47AD-AABB-C0EF168BFCD8}" destId="{656C0217-A7E0-4566-926C-1FAC9DE2A58B}" srcOrd="2" destOrd="0" presId="urn:microsoft.com/office/officeart/2005/8/layout/hList1"/>
    <dgm:cxn modelId="{6B792EFC-DB69-4D4A-99B2-833FC535B7EA}" type="presParOf" srcId="{656C0217-A7E0-4566-926C-1FAC9DE2A58B}" destId="{03295DD1-0271-49B3-814D-2FADE229DD9C}" srcOrd="0" destOrd="0" presId="urn:microsoft.com/office/officeart/2005/8/layout/hList1"/>
    <dgm:cxn modelId="{110F1A4E-62BC-4546-B506-887FCE595B20}" type="presParOf" srcId="{656C0217-A7E0-4566-926C-1FAC9DE2A58B}" destId="{F70E6DA0-73B6-4A8E-99AC-2BF8EC968911}" srcOrd="1" destOrd="0" presId="urn:microsoft.com/office/officeart/2005/8/layout/hList1"/>
    <dgm:cxn modelId="{9410DA72-DF1D-40A4-8FF1-52EFAFA1D296}" type="presParOf" srcId="{841F9EC7-52F7-47AD-AABB-C0EF168BFCD8}" destId="{4C750F64-9683-4CED-8593-59E675F01A6F}" srcOrd="3" destOrd="0" presId="urn:microsoft.com/office/officeart/2005/8/layout/hList1"/>
    <dgm:cxn modelId="{DBC269BE-7AC4-4F38-B61A-17E5D41B20AC}" type="presParOf" srcId="{841F9EC7-52F7-47AD-AABB-C0EF168BFCD8}" destId="{221D7B62-3EDE-499C-BCE5-885B7C29F8ED}" srcOrd="4" destOrd="0" presId="urn:microsoft.com/office/officeart/2005/8/layout/hList1"/>
    <dgm:cxn modelId="{48BE6D22-99E3-4002-B012-8521C7B105B5}" type="presParOf" srcId="{221D7B62-3EDE-499C-BCE5-885B7C29F8ED}" destId="{9148EAAC-1AC1-4880-BC94-D315B87F0232}" srcOrd="0" destOrd="0" presId="urn:microsoft.com/office/officeart/2005/8/layout/hList1"/>
    <dgm:cxn modelId="{835F7C0F-8774-466F-ADFC-93473F48E157}" type="presParOf" srcId="{221D7B62-3EDE-499C-BCE5-885B7C29F8ED}" destId="{089D1249-CDC7-47C2-9F47-C736AEEDF7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D7EE7-5C2C-4377-A32F-D065A17A6292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059D9-D1AC-4A1A-92AA-16514E9B3226}">
      <dsp:nvSpPr>
        <dsp:cNvPr id="0" name=""/>
        <dsp:cNvSpPr/>
      </dsp:nvSpPr>
      <dsp:spPr>
        <a:xfrm>
          <a:off x="599116" y="288030"/>
          <a:ext cx="10498669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Partenariat (accord entre universités (accords UGA) ou de composantes (IUGA))</a:t>
          </a:r>
        </a:p>
      </dsp:txBody>
      <dsp:txXfrm>
        <a:off x="599116" y="288030"/>
        <a:ext cx="10498669" cy="549236"/>
      </dsp:txXfrm>
    </dsp:sp>
    <dsp:sp modelId="{750938D1-29CD-493D-8B20-3A3BA5B2F879}">
      <dsp:nvSpPr>
        <dsp:cNvPr id="0" name=""/>
        <dsp:cNvSpPr/>
      </dsp:nvSpPr>
      <dsp:spPr>
        <a:xfrm>
          <a:off x="71619" y="205788"/>
          <a:ext cx="686545" cy="686545"/>
        </a:xfrm>
        <a:prstGeom prst="ellipse">
          <a:avLst/>
        </a:prstGeom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681F6-744A-4E83-8899-76B0673A4979}">
      <dsp:nvSpPr>
        <dsp:cNvPr id="0" name=""/>
        <dsp:cNvSpPr/>
      </dsp:nvSpPr>
      <dsp:spPr>
        <a:xfrm>
          <a:off x="817731" y="1017112"/>
          <a:ext cx="10639119" cy="71108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Frais d’inscription </a:t>
          </a:r>
          <a:r>
            <a:rPr lang="fr-FR" alt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à l’U.G.A.</a:t>
          </a:r>
          <a:b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r-FR" alt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(Attention le paiement de frais supplémentaires peut être exigé par l’université d’accueil. Ex: semaine d’intégration, assurance, cours de langue)</a:t>
          </a:r>
        </a:p>
      </dsp:txBody>
      <dsp:txXfrm>
        <a:off x="817731" y="1017112"/>
        <a:ext cx="10639119" cy="711080"/>
      </dsp:txXfrm>
    </dsp:sp>
    <dsp:sp modelId="{F3F240E1-909F-47D8-847F-AB3A9AACE997}">
      <dsp:nvSpPr>
        <dsp:cNvPr id="0" name=""/>
        <dsp:cNvSpPr/>
      </dsp:nvSpPr>
      <dsp:spPr>
        <a:xfrm>
          <a:off x="465186" y="1029379"/>
          <a:ext cx="686545" cy="686545"/>
        </a:xfrm>
        <a:prstGeom prst="ellipse">
          <a:avLst/>
        </a:prstGeom>
        <a:solidFill>
          <a:srgbClr val="E30613"/>
        </a:soli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A755-BD5C-4AD7-81C4-33FB7E444ABE}">
      <dsp:nvSpPr>
        <dsp:cNvPr id="0" name=""/>
        <dsp:cNvSpPr/>
      </dsp:nvSpPr>
      <dsp:spPr>
        <a:xfrm>
          <a:off x="929252" y="1921625"/>
          <a:ext cx="10536870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Inscription administrative à l’UGA avant le départ et dans l’université d’accueil à votre arrivée</a:t>
          </a:r>
        </a:p>
      </dsp:txBody>
      <dsp:txXfrm>
        <a:off x="929252" y="1921625"/>
        <a:ext cx="10536870" cy="549236"/>
      </dsp:txXfrm>
    </dsp:sp>
    <dsp:sp modelId="{3C3A0B60-493D-4650-BF89-5695D196B67E}">
      <dsp:nvSpPr>
        <dsp:cNvPr id="0" name=""/>
        <dsp:cNvSpPr/>
      </dsp:nvSpPr>
      <dsp:spPr>
        <a:xfrm>
          <a:off x="585979" y="1852971"/>
          <a:ext cx="686545" cy="686545"/>
        </a:xfrm>
        <a:prstGeom prst="ellipse">
          <a:avLst/>
        </a:prstGeom>
        <a:solidFill>
          <a:srgbClr val="E30613"/>
        </a:soli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B10D7-CCE6-4D34-A18D-FA6306D443EE}">
      <dsp:nvSpPr>
        <dsp:cNvPr id="0" name=""/>
        <dsp:cNvSpPr/>
      </dsp:nvSpPr>
      <dsp:spPr>
        <a:xfrm>
          <a:off x="808459" y="2745217"/>
          <a:ext cx="10657663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Diplôme délivré </a:t>
          </a:r>
          <a:r>
            <a:rPr lang="fr-FR" altLang="fr-FR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</a:t>
          </a: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 l’UGA</a:t>
          </a:r>
        </a:p>
      </dsp:txBody>
      <dsp:txXfrm>
        <a:off x="808459" y="2745217"/>
        <a:ext cx="10657663" cy="549236"/>
      </dsp:txXfrm>
    </dsp:sp>
    <dsp:sp modelId="{F68328E3-2205-40CB-85C0-42F935E84C4F}">
      <dsp:nvSpPr>
        <dsp:cNvPr id="0" name=""/>
        <dsp:cNvSpPr/>
      </dsp:nvSpPr>
      <dsp:spPr>
        <a:xfrm>
          <a:off x="465186" y="2676562"/>
          <a:ext cx="686545" cy="686545"/>
        </a:xfrm>
        <a:prstGeom prst="ellipse">
          <a:avLst/>
        </a:prstGeom>
        <a:solidFill>
          <a:srgbClr val="E30613"/>
        </a:soli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302F2-3D0A-40EA-8BEB-29493D0EE120}">
      <dsp:nvSpPr>
        <dsp:cNvPr id="0" name=""/>
        <dsp:cNvSpPr/>
      </dsp:nvSpPr>
      <dsp:spPr>
        <a:xfrm>
          <a:off x="414892" y="3568808"/>
          <a:ext cx="11051230" cy="54923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9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 pédagogique / validation des crédits </a:t>
          </a:r>
        </a:p>
      </dsp:txBody>
      <dsp:txXfrm>
        <a:off x="414892" y="3568808"/>
        <a:ext cx="11051230" cy="549236"/>
      </dsp:txXfrm>
    </dsp:sp>
    <dsp:sp modelId="{030A0C10-926A-4EE4-A96D-4D066CEBF655}">
      <dsp:nvSpPr>
        <dsp:cNvPr id="0" name=""/>
        <dsp:cNvSpPr/>
      </dsp:nvSpPr>
      <dsp:spPr>
        <a:xfrm>
          <a:off x="71619" y="3500154"/>
          <a:ext cx="686545" cy="686545"/>
        </a:xfrm>
        <a:prstGeom prst="ellipse">
          <a:avLst/>
        </a:prstGeom>
        <a:gradFill flip="none" rotWithShape="0">
          <a:gsLst>
            <a:gs pos="0">
              <a:srgbClr val="E30613">
                <a:shade val="30000"/>
                <a:satMod val="115000"/>
              </a:srgbClr>
            </a:gs>
            <a:gs pos="50000">
              <a:srgbClr val="E30613">
                <a:shade val="67500"/>
                <a:satMod val="115000"/>
              </a:srgbClr>
            </a:gs>
            <a:gs pos="100000">
              <a:srgbClr val="E30613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solidFill>
            <a:srgbClr val="8686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602FD-B3AD-467D-999A-DC69455C37D2}">
      <dsp:nvSpPr>
        <dsp:cNvPr id="0" name=""/>
        <dsp:cNvSpPr/>
      </dsp:nvSpPr>
      <dsp:spPr>
        <a:xfrm>
          <a:off x="0" y="0"/>
          <a:ext cx="2653217" cy="691200"/>
        </a:xfrm>
        <a:prstGeom prst="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ERASMUS + </a:t>
          </a:r>
          <a:endParaRPr lang="fr-FR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653217" cy="691200"/>
      </dsp:txXfrm>
    </dsp:sp>
    <dsp:sp modelId="{F3FFAD45-A1AD-4D39-9741-0AA92FD6D109}">
      <dsp:nvSpPr>
        <dsp:cNvPr id="0" name=""/>
        <dsp:cNvSpPr/>
      </dsp:nvSpPr>
      <dsp:spPr>
        <a:xfrm>
          <a:off x="2721" y="701438"/>
          <a:ext cx="2653217" cy="11529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3061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Pour les mobilités dans le cadre du programme Erasmus +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Montant de la bourse dépend du pays de mobilité</a:t>
          </a:r>
        </a:p>
      </dsp:txBody>
      <dsp:txXfrm>
        <a:off x="2721" y="701438"/>
        <a:ext cx="2653217" cy="1152900"/>
      </dsp:txXfrm>
    </dsp:sp>
    <dsp:sp modelId="{17BABF93-808F-42A5-A9BC-091377565484}">
      <dsp:nvSpPr>
        <dsp:cNvPr id="0" name=""/>
        <dsp:cNvSpPr/>
      </dsp:nvSpPr>
      <dsp:spPr>
        <a:xfrm>
          <a:off x="3027389" y="10237"/>
          <a:ext cx="2653217" cy="691200"/>
        </a:xfrm>
        <a:prstGeom prst="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de la région Auvergne Rhône-Alpes</a:t>
          </a:r>
        </a:p>
      </dsp:txBody>
      <dsp:txXfrm>
        <a:off x="3027389" y="10237"/>
        <a:ext cx="2653217" cy="691200"/>
      </dsp:txXfrm>
    </dsp:sp>
    <dsp:sp modelId="{305AB046-42E5-4AF8-A7F3-D0D791376196}">
      <dsp:nvSpPr>
        <dsp:cNvPr id="0" name=""/>
        <dsp:cNvSpPr/>
      </dsp:nvSpPr>
      <dsp:spPr>
        <a:xfrm>
          <a:off x="3027389" y="701438"/>
          <a:ext cx="2653217" cy="11529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3061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Sans condition de revenus</a:t>
          </a:r>
        </a:p>
      </dsp:txBody>
      <dsp:txXfrm>
        <a:off x="3027389" y="701438"/>
        <a:ext cx="2653217" cy="1152900"/>
      </dsp:txXfrm>
    </dsp:sp>
    <dsp:sp modelId="{5DA5970E-2957-4C3E-A11F-43E29A23768B}">
      <dsp:nvSpPr>
        <dsp:cNvPr id="0" name=""/>
        <dsp:cNvSpPr/>
      </dsp:nvSpPr>
      <dsp:spPr>
        <a:xfrm>
          <a:off x="6052057" y="10237"/>
          <a:ext cx="2653217" cy="691200"/>
        </a:xfrm>
        <a:prstGeom prst="rect">
          <a:avLst/>
        </a:prstGeom>
        <a:gradFill flip="none" rotWithShape="1">
          <a:gsLst>
            <a:gs pos="0">
              <a:schemeClr val="bg1">
                <a:lumMod val="65000"/>
              </a:schemeClr>
            </a:gs>
            <a:gs pos="0">
              <a:schemeClr val="bg1">
                <a:lumMod val="85000"/>
              </a:schemeClr>
            </a:gs>
            <a:gs pos="14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E3061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Bourse à la Mobilité Internationale</a:t>
          </a:r>
        </a:p>
      </dsp:txBody>
      <dsp:txXfrm>
        <a:off x="6052057" y="10237"/>
        <a:ext cx="2653217" cy="691200"/>
      </dsp:txXfrm>
    </dsp:sp>
    <dsp:sp modelId="{E4339486-B787-43F1-B22A-0076AF460060}">
      <dsp:nvSpPr>
        <dsp:cNvPr id="0" name=""/>
        <dsp:cNvSpPr/>
      </dsp:nvSpPr>
      <dsp:spPr>
        <a:xfrm>
          <a:off x="6052057" y="701438"/>
          <a:ext cx="2653217" cy="11529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E3061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Uniquement pour les étudiants boursiers sur critères sociaux</a:t>
          </a:r>
        </a:p>
      </dsp:txBody>
      <dsp:txXfrm>
        <a:off x="6052057" y="701438"/>
        <a:ext cx="2653217" cy="1152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B05AD-FC98-4F40-8047-BA1C418BFC6B}">
      <dsp:nvSpPr>
        <dsp:cNvPr id="0" name=""/>
        <dsp:cNvSpPr/>
      </dsp:nvSpPr>
      <dsp:spPr>
        <a:xfrm>
          <a:off x="2603" y="91484"/>
          <a:ext cx="2538736" cy="1015494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passeport</a:t>
          </a:r>
        </a:p>
      </dsp:txBody>
      <dsp:txXfrm>
        <a:off x="2603" y="91484"/>
        <a:ext cx="2538736" cy="1015494"/>
      </dsp:txXfrm>
    </dsp:sp>
    <dsp:sp modelId="{964AD960-BEF4-4499-8BCE-26A1BEC306A2}">
      <dsp:nvSpPr>
        <dsp:cNvPr id="0" name=""/>
        <dsp:cNvSpPr/>
      </dsp:nvSpPr>
      <dsp:spPr>
        <a:xfrm>
          <a:off x="2603" y="1106979"/>
          <a:ext cx="2538736" cy="383613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(dont UK)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latin typeface="Arial" panose="020B0604020202020204" pitchFamily="34" charset="0"/>
              <a:cs typeface="Arial" panose="020B0604020202020204" pitchFamily="34" charset="0"/>
            </a:rPr>
            <a:t>Faire la demande dès maintenant 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Coût : 86€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https://www.service-public.fr/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3" y="1106979"/>
        <a:ext cx="2538736" cy="3836137"/>
      </dsp:txXfrm>
    </dsp:sp>
    <dsp:sp modelId="{03295DD1-0271-49B3-814D-2FADE229DD9C}">
      <dsp:nvSpPr>
        <dsp:cNvPr id="0" name=""/>
        <dsp:cNvSpPr/>
      </dsp:nvSpPr>
      <dsp:spPr>
        <a:xfrm>
          <a:off x="2896763" y="116090"/>
          <a:ext cx="2538736" cy="1015494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Le visa / permis d’études</a:t>
          </a:r>
        </a:p>
      </dsp:txBody>
      <dsp:txXfrm>
        <a:off x="2896763" y="116090"/>
        <a:ext cx="2538736" cy="1015494"/>
      </dsp:txXfrm>
    </dsp:sp>
    <dsp:sp modelId="{F70E6DA0-73B6-4A8E-99AC-2BF8EC968911}">
      <dsp:nvSpPr>
        <dsp:cNvPr id="0" name=""/>
        <dsp:cNvSpPr/>
      </dsp:nvSpPr>
      <dsp:spPr>
        <a:xfrm>
          <a:off x="2896763" y="1106979"/>
          <a:ext cx="2538736" cy="383613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Obligatoire pour toutes les destinations hors U.E. (séjours supérieurs à 3 mois)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Démarches parfois très lourdes : visite médicale, preuves de ressources financières </a:t>
          </a:r>
          <a:r>
            <a:rPr lang="fr-FR" sz="1400" i="1" kern="1200" dirty="0">
              <a:latin typeface="Arial" panose="020B0604020202020204" pitchFamily="34" charset="0"/>
              <a:cs typeface="Arial" panose="020B0604020202020204" pitchFamily="34" charset="0"/>
            </a:rPr>
            <a:t>(ex : de 8 000$ à 12 000$ pour un semestre aux USA)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Nécessite la lettre d’acceptation + le passeport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Coût : de 50 à 400$ selon les pays (déplacement à l’Ambassade à Paris peut-être nécessaire)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UK : visa (et certification de langue) pour séjour à l’année uniquement</a:t>
          </a:r>
        </a:p>
      </dsp:txBody>
      <dsp:txXfrm>
        <a:off x="2896763" y="1106979"/>
        <a:ext cx="2538736" cy="3836137"/>
      </dsp:txXfrm>
    </dsp:sp>
    <dsp:sp modelId="{9148EAAC-1AC1-4880-BC94-D315B87F0232}">
      <dsp:nvSpPr>
        <dsp:cNvPr id="0" name=""/>
        <dsp:cNvSpPr/>
      </dsp:nvSpPr>
      <dsp:spPr>
        <a:xfrm>
          <a:off x="5793526" y="112038"/>
          <a:ext cx="2538736" cy="1015494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Autres</a:t>
          </a:r>
        </a:p>
      </dsp:txBody>
      <dsp:txXfrm>
        <a:off x="5793526" y="112038"/>
        <a:ext cx="2538736" cy="1015494"/>
      </dsp:txXfrm>
    </dsp:sp>
    <dsp:sp modelId="{089D1249-CDC7-47C2-9F47-C736AEEDF7B8}">
      <dsp:nvSpPr>
        <dsp:cNvPr id="0" name=""/>
        <dsp:cNvSpPr/>
      </dsp:nvSpPr>
      <dsp:spPr>
        <a:xfrm>
          <a:off x="5790922" y="1106979"/>
          <a:ext cx="2538736" cy="383613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Billet d’avion : attendez votre lettre d’acceptation avant de l’acheter 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Assurance </a:t>
          </a:r>
          <a:r>
            <a:rPr lang="fr-FR" sz="1400" kern="1200">
              <a:latin typeface="Arial" panose="020B0604020202020204" pitchFamily="34" charset="0"/>
              <a:cs typeface="Arial" panose="020B0604020202020204" pitchFamily="34" charset="0"/>
            </a:rPr>
            <a:t>médicale (HE)</a:t>
          </a: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Logement (loyer, caution…)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Livres, matériel divers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latin typeface="Arial" panose="020B0604020202020204" pitchFamily="34" charset="0"/>
              <a:cs typeface="Arial" panose="020B0604020202020204" pitchFamily="34" charset="0"/>
            </a:rPr>
            <a:t>Cours de langue</a:t>
          </a:r>
        </a:p>
      </dsp:txBody>
      <dsp:txXfrm>
        <a:off x="5790922" y="1106979"/>
        <a:ext cx="2538736" cy="383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AA1AD9-D799-A04E-8EBC-E9E2A6592F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2499" y="1233352"/>
            <a:ext cx="1511368" cy="9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EDEC09-1D4F-AF4F-BDB0-B3E7D68AD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3271" y="609674"/>
            <a:ext cx="538775" cy="3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hanges-etudiants.bci-qc.ca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ga.moveonfr.com/publisher/1/fra" TargetMode="External"/><Relationship Id="rId2" Type="http://schemas.openxmlformats.org/officeDocument/2006/relationships/hyperlink" Target="mailto:outgoing@univ-grenoble-alpes.fr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ga.moveonfr.com/publisher/1/fra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e.heritier@univ-grenoble-alpes.fr" TargetMode="External"/><Relationship Id="rId2" Type="http://schemas.openxmlformats.org/officeDocument/2006/relationships/hyperlink" Target="mailto:nadia.lachkar@univ-grenoble-alpes.fr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icolas.buclet@univ-grenoble-alpes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BhX5oDNXL7E&amp;t=161s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nternational.univ-grenoble-alpes.fr/partir-a-l-internationa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leo.univ-grenoble-alpes.fr/temoignages/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045758" y="3042322"/>
            <a:ext cx="5466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Partir étudier à l’étranger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081714" y="4813416"/>
            <a:ext cx="5416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 d’information IUGA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 octobre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>
            <a:fillRect/>
          </a:stretch>
        </p:blipFill>
        <p:spPr/>
      </p:pic>
      <p:sp>
        <p:nvSpPr>
          <p:cNvPr id="14" name="ZoneTexte 13"/>
          <p:cNvSpPr txBox="1"/>
          <p:nvPr/>
        </p:nvSpPr>
        <p:spPr>
          <a:xfrm>
            <a:off x="3330055" y="6585352"/>
            <a:ext cx="2124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Photo : Adrien OZANON, Brésil</a:t>
            </a:r>
          </a:p>
        </p:txBody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710"/>
            <a:ext cx="12141821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partir ?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36" y="4145048"/>
            <a:ext cx="4536504" cy="28230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16737" y="5156653"/>
            <a:ext cx="561294" cy="56129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617" y="3882146"/>
            <a:ext cx="1171528" cy="1175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71773" y="3882146"/>
            <a:ext cx="1167372" cy="11839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>
            <a:stCxn id="17" idx="3"/>
          </p:cNvCxnSpPr>
          <p:nvPr/>
        </p:nvCxnSpPr>
        <p:spPr>
          <a:xfrm flipV="1">
            <a:off x="6078031" y="4461132"/>
            <a:ext cx="1089586" cy="976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44" y="2259434"/>
            <a:ext cx="4855841" cy="2358698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H="1" flipV="1">
            <a:off x="4379766" y="4057960"/>
            <a:ext cx="582629" cy="13793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038" y="1604240"/>
            <a:ext cx="5370050" cy="122614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307844" y="1792477"/>
            <a:ext cx="31838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Université du Québec à Montréal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62395" y="1540974"/>
            <a:ext cx="34996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err="1"/>
              <a:t>Universidad</a:t>
            </a:r>
            <a:r>
              <a:rPr lang="fr-FR" sz="1600" dirty="0"/>
              <a:t> </a:t>
            </a:r>
            <a:r>
              <a:rPr lang="fr-FR" sz="1600" dirty="0" err="1"/>
              <a:t>Complutense</a:t>
            </a:r>
            <a:r>
              <a:rPr lang="fr-FR" sz="1600" dirty="0"/>
              <a:t> de Madrid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50" y="1612982"/>
            <a:ext cx="1821292" cy="4667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5" y="2127193"/>
            <a:ext cx="899790" cy="296133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 flipV="1">
            <a:off x="7424760" y="2379795"/>
            <a:ext cx="988415" cy="24702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79" y="4667498"/>
            <a:ext cx="1690519" cy="112560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16" y="2704158"/>
            <a:ext cx="1873049" cy="12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partir ?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Monde, Géographie, Carte, Terre, Contin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93" y="3138197"/>
            <a:ext cx="6488005" cy="32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>
            <a:spLocks noChangeArrowheads="1"/>
          </p:cNvSpPr>
          <p:nvPr/>
        </p:nvSpPr>
        <p:spPr bwMode="auto">
          <a:xfrm>
            <a:off x="5054599" y="3610543"/>
            <a:ext cx="1362849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9" name="ZoneTexte 9"/>
          <p:cNvSpPr>
            <a:spLocks noChangeArrowheads="1"/>
          </p:cNvSpPr>
          <p:nvPr/>
        </p:nvSpPr>
        <p:spPr bwMode="auto">
          <a:xfrm>
            <a:off x="7693024" y="3933056"/>
            <a:ext cx="846008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Asie</a:t>
            </a:r>
          </a:p>
        </p:txBody>
      </p:sp>
      <p:sp>
        <p:nvSpPr>
          <p:cNvPr id="10" name="ZoneTexte 10"/>
          <p:cNvSpPr>
            <a:spLocks noChangeArrowheads="1"/>
          </p:cNvSpPr>
          <p:nvPr/>
        </p:nvSpPr>
        <p:spPr bwMode="auto">
          <a:xfrm>
            <a:off x="8427179" y="4714030"/>
            <a:ext cx="905912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Océanie</a:t>
            </a:r>
          </a:p>
        </p:txBody>
      </p:sp>
      <p:sp>
        <p:nvSpPr>
          <p:cNvPr id="11" name="ZoneTexte 16"/>
          <p:cNvSpPr>
            <a:spLocks noChangeArrowheads="1"/>
          </p:cNvSpPr>
          <p:nvPr/>
        </p:nvSpPr>
        <p:spPr bwMode="auto">
          <a:xfrm>
            <a:off x="5342631" y="4981807"/>
            <a:ext cx="1861604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Afrique</a:t>
            </a:r>
          </a:p>
        </p:txBody>
      </p:sp>
      <p:sp>
        <p:nvSpPr>
          <p:cNvPr id="12" name="ZoneTexte 12"/>
          <p:cNvSpPr>
            <a:spLocks noChangeArrowheads="1"/>
          </p:cNvSpPr>
          <p:nvPr/>
        </p:nvSpPr>
        <p:spPr bwMode="auto">
          <a:xfrm>
            <a:off x="2102271" y="5237196"/>
            <a:ext cx="2288910" cy="340519"/>
          </a:xfrm>
          <a:prstGeom prst="roundRect">
            <a:avLst>
              <a:gd name="adj" fmla="val 16667"/>
            </a:avLst>
          </a:prstGeom>
          <a:noFill/>
          <a:ln w="3175">
            <a:solidFill>
              <a:srgbClr val="E306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Arial" charset="0"/>
              </a:rPr>
              <a:t>Amérique du Sud</a:t>
            </a:r>
          </a:p>
        </p:txBody>
      </p:sp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1769413" y="3341254"/>
            <a:ext cx="2088232" cy="340519"/>
          </a:xfrm>
          <a:prstGeom prst="roundRect">
            <a:avLst/>
          </a:prstGeom>
          <a:noFill/>
          <a:ln w="3175">
            <a:solidFill>
              <a:srgbClr val="E3061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Amérique du Nord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06227" y="183009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Programmes (Erasmus + et réseaux hors Europe), les accords bilatéraux et les destinations possibles pour votre filière… La carte interactive et les correspondants des relations internationales vous aideront dans vos recherches !</a:t>
            </a:r>
          </a:p>
          <a:p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227" y="2690191"/>
            <a:ext cx="572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https://uga.adv-pub.moveonfr.com/home-page-1640/</a:t>
            </a:r>
          </a:p>
        </p:txBody>
      </p:sp>
    </p:spTree>
    <p:extLst>
      <p:ext uri="{BB962C8B-B14F-4D97-AF65-F5344CB8AC3E}">
        <p14:creationId xmlns:p14="http://schemas.microsoft.com/office/powerpoint/2010/main" val="3788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Echange multilatéral CANADA (BCI)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3" name="Espace réservé du texte 3"/>
          <p:cNvSpPr txBox="1">
            <a:spLocks/>
          </p:cNvSpPr>
          <p:nvPr/>
        </p:nvSpPr>
        <p:spPr>
          <a:xfrm>
            <a:off x="1056410" y="2624240"/>
            <a:ext cx="8928992" cy="424847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fr-FR" sz="2000" b="1" dirty="0"/>
              <a:t>Programme du BCI : </a:t>
            </a:r>
            <a:r>
              <a:rPr lang="fr-FR" sz="2000" b="1" dirty="0">
                <a:hlinkClick r:id="rId2"/>
              </a:rPr>
              <a:t>http://echanges-etudiants.bci-qc.ca/</a:t>
            </a:r>
            <a:endParaRPr lang="fr-FR" sz="2000" b="1" dirty="0"/>
          </a:p>
          <a:p>
            <a:pPr lvl="1">
              <a:buFontTx/>
              <a:buChar char="-"/>
            </a:pPr>
            <a:r>
              <a:rPr lang="fr-FR" sz="1600" dirty="0"/>
              <a:t>Réseau d’Universités Québécoises (majoritairement francophones)</a:t>
            </a:r>
          </a:p>
          <a:p>
            <a:pPr lvl="1">
              <a:buFontTx/>
              <a:buChar char="-"/>
            </a:pPr>
            <a:r>
              <a:rPr lang="fr-FR" altLang="fr-FR" sz="1600" dirty="0"/>
              <a:t>Moyenne ≥ 12 (vérifier les conditions d’admissibilité supplémentaires sur le site internet du BCI)</a:t>
            </a:r>
          </a:p>
          <a:p>
            <a:pPr lvl="1">
              <a:buFontTx/>
              <a:buChar char="-"/>
            </a:pPr>
            <a:r>
              <a:rPr lang="fr-FR" sz="1600" dirty="0"/>
              <a:t>TOEFL/IELTS obligatoire pour </a:t>
            </a:r>
            <a:r>
              <a:rPr lang="fr-FR" sz="1600" dirty="0" err="1"/>
              <a:t>Bishop’s</a:t>
            </a:r>
            <a:r>
              <a:rPr lang="fr-FR" sz="1600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(cours en anglais)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altLang="fr-FR" sz="2000" dirty="0"/>
          </a:p>
          <a:p>
            <a:pPr lvl="1"/>
            <a:endParaRPr lang="fr-FR" altLang="fr-FR" sz="2000" dirty="0"/>
          </a:p>
          <a:p>
            <a:pPr lvl="1"/>
            <a:endParaRPr lang="fr-FR" alt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415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sont partis les étudiants de l’IUGA en 2019-2020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528439" y="1930666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365965" y="310873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Suède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56116" y="275770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Autriche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26205" y="381335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433912" y="399801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Islande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806125" y="2771352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Royaume-Uni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432437" y="3966064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Royaume-Uni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382189" y="5726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Irlande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406525" y="504710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695977" y="4560770"/>
            <a:ext cx="108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Slovaquie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675404" y="210337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487535" y="2299998"/>
            <a:ext cx="7726354" cy="3596752"/>
            <a:chOff x="381202" y="1972194"/>
            <a:chExt cx="7726354" cy="3596752"/>
          </a:xfrm>
        </p:grpSpPr>
        <p:sp>
          <p:nvSpPr>
            <p:cNvPr id="49" name="ZoneTexte 48"/>
            <p:cNvSpPr txBox="1"/>
            <p:nvPr/>
          </p:nvSpPr>
          <p:spPr>
            <a:xfrm>
              <a:off x="1787176" y="197219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Brésil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948264" y="320620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Colombie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220072" y="519961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Brésil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108157" y="311561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Brésil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81202" y="3323928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Mexique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8749986" y="4595310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1418773" y="2457020"/>
            <a:ext cx="4645080" cy="2703756"/>
            <a:chOff x="312440" y="2129216"/>
            <a:chExt cx="4645080" cy="2703756"/>
          </a:xfrm>
        </p:grpSpPr>
        <p:sp>
          <p:nvSpPr>
            <p:cNvPr id="56" name="ZoneTexte 55"/>
            <p:cNvSpPr txBox="1"/>
            <p:nvPr/>
          </p:nvSpPr>
          <p:spPr>
            <a:xfrm>
              <a:off x="4144477" y="4342879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Corée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756659" y="4463640"/>
              <a:ext cx="902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Taiwan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312440" y="212921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Corée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088884" y="2354682"/>
            <a:ext cx="6400185" cy="3842410"/>
            <a:chOff x="982551" y="2026878"/>
            <a:chExt cx="6400185" cy="3842410"/>
          </a:xfrm>
        </p:grpSpPr>
        <p:sp>
          <p:nvSpPr>
            <p:cNvPr id="60" name="ZoneTexte 59"/>
            <p:cNvSpPr txBox="1"/>
            <p:nvPr/>
          </p:nvSpPr>
          <p:spPr>
            <a:xfrm>
              <a:off x="3721862" y="2945195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F0"/>
                  </a:solidFill>
                </a:rPr>
                <a:t>Canada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982551" y="5499956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F0"/>
                  </a:solidFill>
                </a:rPr>
                <a:t>Canada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390157" y="202687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F0"/>
                  </a:solidFill>
                </a:rPr>
                <a:t>Canada</a:t>
              </a:r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3307856" y="6036232"/>
            <a:ext cx="64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Italie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8024370" y="5987337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Royaume-Uni</a:t>
            </a:r>
          </a:p>
        </p:txBody>
      </p:sp>
    </p:spTree>
    <p:extLst>
      <p:ext uri="{BB962C8B-B14F-4D97-AF65-F5344CB8AC3E}">
        <p14:creationId xmlns:p14="http://schemas.microsoft.com/office/powerpoint/2010/main" val="23663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Où sont partis les étudiants de l’IUGA en 2021-2022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5528439" y="1930666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365965" y="310873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26205" y="381335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433912" y="399801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Islande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806125" y="2771352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Suède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382189" y="572632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Irlande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406525" y="504710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695977" y="456077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Roumanie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8675404" y="210337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Espagne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8749986" y="4595310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Pologne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496490" y="235468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36560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préparer une mobilité</a:t>
            </a:r>
          </a:p>
        </p:txBody>
      </p:sp>
    </p:spTree>
    <p:extLst>
      <p:ext uri="{BB962C8B-B14F-4D97-AF65-F5344CB8AC3E}">
        <p14:creationId xmlns:p14="http://schemas.microsoft.com/office/powerpoint/2010/main" val="160204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candidater pour partir en échange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39801" y="2257672"/>
            <a:ext cx="82933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procédure de candidature se fera en ligne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(ouverture autour du 15 octobre 2024)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lien de candidature sera communiqué par mail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qu’il faudra renseigner sur le formulaire de candidature 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données personnelles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études actuelles et vos compétences linguistiques (résultats officiels ou preuve d’inscription au test)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vœux de destinations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tous vos relevés de notes depuis le bac (bac inclus)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lettre de motivation en français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programme de cours provisoire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chaque université demandée</a:t>
            </a:r>
          </a:p>
          <a:p>
            <a:pPr marL="742950" lvl="1" indent="-285750">
              <a:buSzPct val="120000"/>
              <a:buBlip>
                <a:blip r:embed="rId2"/>
              </a:buBlip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budget pour chaque destination (cf. fichier modèle) 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Date limite de saisie : autour du 10 novembre 2024 (même pour un départ au S2) (ATTENTION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le formulaire en ligne sera fermé après cette date).</a:t>
            </a:r>
          </a:p>
        </p:txBody>
      </p:sp>
    </p:spTree>
    <p:extLst>
      <p:ext uri="{BB962C8B-B14F-4D97-AF65-F5344CB8AC3E}">
        <p14:creationId xmlns:p14="http://schemas.microsoft.com/office/powerpoint/2010/main" val="299647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Tests de langue</a:t>
            </a:r>
            <a:b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Pourquoi ? Quand ? Pour quelle Université ?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4" name="Forme libre 33"/>
          <p:cNvSpPr/>
          <p:nvPr/>
        </p:nvSpPr>
        <p:spPr>
          <a:xfrm>
            <a:off x="1329410" y="3750642"/>
            <a:ext cx="2872878" cy="30463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952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00" tIns="609272" rIns="114300" bIns="609272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kern="1200" dirty="0">
                <a:latin typeface="Arial" panose="020B0604020202020204" pitchFamily="34" charset="0"/>
                <a:cs typeface="Arial" panose="020B0604020202020204" pitchFamily="34" charset="0"/>
              </a:rPr>
              <a:t>Obligatoire</a:t>
            </a:r>
            <a:r>
              <a:rPr lang="fr-FR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pour les destinations anglophones hors Europe (</a:t>
            </a:r>
            <a:r>
              <a:rPr lang="fr-FR" sz="1800" i="1" kern="1200" dirty="0">
                <a:latin typeface="Arial" panose="020B0604020202020204" pitchFamily="34" charset="0"/>
                <a:cs typeface="Arial" panose="020B0604020202020204" pitchFamily="34" charset="0"/>
              </a:rPr>
              <a:t>Amérique du Nord, Océanie, Japon) </a:t>
            </a:r>
            <a:r>
              <a:rPr lang="fr-FR" sz="1800" i="0" kern="1200" dirty="0">
                <a:latin typeface="Arial" panose="020B0604020202020204" pitchFamily="34" charset="0"/>
                <a:cs typeface="Arial" panose="020B0604020202020204" pitchFamily="34" charset="0"/>
              </a:rPr>
              <a:t>et pour certaines universités européennes.</a:t>
            </a:r>
            <a:endParaRPr lang="fr-FR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4462081" y="3750642"/>
            <a:ext cx="2872878" cy="30463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952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00" tIns="609272" rIns="114300" bIns="6092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1" i="0" kern="1200" dirty="0">
                <a:latin typeface="Arial" panose="020B0604020202020204" pitchFamily="34" charset="0"/>
                <a:cs typeface="Arial" panose="020B0604020202020204" pitchFamily="34" charset="0"/>
              </a:rPr>
              <a:t>Départs sur accord UGA : scores exigés au plus tard pour 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i="0" u="sng" kern="1200" dirty="0">
                <a:latin typeface="Arial" panose="020B0604020202020204" pitchFamily="34" charset="0"/>
                <a:cs typeface="Arial" panose="020B0604020202020204" pitchFamily="34" charset="0"/>
              </a:rPr>
              <a:t>Début janvier 2025</a:t>
            </a:r>
          </a:p>
        </p:txBody>
      </p:sp>
      <p:sp>
        <p:nvSpPr>
          <p:cNvPr id="36" name="Forme libre 35"/>
          <p:cNvSpPr/>
          <p:nvPr/>
        </p:nvSpPr>
        <p:spPr>
          <a:xfrm>
            <a:off x="7478935" y="3750642"/>
            <a:ext cx="2872878" cy="30463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9525"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00" tIns="609272" rIns="114300" bIns="6092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Départs sur accord IUGA: scores exigés de fin janvier jusqu’à avril, à vérifier avec les correspondants pédagogiques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50607" y="2424055"/>
            <a:ext cx="10346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connaître les exigences linguistiques et les certifications acceptées par les partenaires : </a:t>
            </a:r>
          </a:p>
          <a:p>
            <a:pPr marL="2857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prendre contact avec le service relations internationales de l’IUGA et le pôle mobilité sortante (</a:t>
            </a:r>
            <a:r>
              <a:rPr lang="fr-FR" dirty="0">
                <a:latin typeface="Arial" pitchFamily="34" charset="0"/>
                <a:cs typeface="Arial" pitchFamily="34" charset="0"/>
                <a:hlinkClick r:id="rId2"/>
              </a:rPr>
              <a:t>outgoing@univ-grenoble-alpes.fr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consulter les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Informations complémentaires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les fiches des Etablissements partenaires 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carte interactive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disponible sur le site internet de l’UGA) 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certifications à l’UGA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81" y="1619788"/>
            <a:ext cx="6615101" cy="5108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8773" y="6359272"/>
            <a:ext cx="866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https://sdl.univ-grenoble-alpes.fr/service-des-langues/accueil-671957.kjsp</a:t>
            </a:r>
          </a:p>
        </p:txBody>
      </p:sp>
    </p:spTree>
    <p:extLst>
      <p:ext uri="{BB962C8B-B14F-4D97-AF65-F5344CB8AC3E}">
        <p14:creationId xmlns:p14="http://schemas.microsoft.com/office/powerpoint/2010/main" val="338900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points clés d’une mobilité</a:t>
            </a:r>
          </a:p>
        </p:txBody>
      </p:sp>
    </p:spTree>
    <p:extLst>
      <p:ext uri="{BB962C8B-B14F-4D97-AF65-F5344CB8AC3E}">
        <p14:creationId xmlns:p14="http://schemas.microsoft.com/office/powerpoint/2010/main" val="31408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programme de cours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939801" y="2365632"/>
            <a:ext cx="8872264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Obligatoire lors du </a:t>
            </a:r>
            <a:r>
              <a:rPr lang="fr-FR" sz="2000" b="1" dirty="0"/>
              <a:t>dépôt de votre dossier de candidature </a:t>
            </a:r>
            <a:r>
              <a:rPr lang="fr-FR" sz="2000" dirty="0"/>
              <a:t>en ligne pour chaque université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 </a:t>
            </a:r>
          </a:p>
          <a:p>
            <a:r>
              <a:rPr lang="fr-FR" sz="2000" dirty="0"/>
              <a:t>Ce programme </a:t>
            </a:r>
            <a:r>
              <a:rPr lang="fr-FR" sz="2000" u="sng" dirty="0"/>
              <a:t>provisoire</a:t>
            </a:r>
            <a:r>
              <a:rPr lang="fr-FR" sz="2000" dirty="0"/>
              <a:t> doit 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FR" sz="2000" dirty="0"/>
              <a:t>Être en adéquation avec votre programme d’études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FR" sz="2000" dirty="0"/>
              <a:t>Respecter les conditions d’admission de l’université d’accueil : prérequis, moyenne académique, programmes fermés aux étudiants en échange 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FR" sz="2000" dirty="0"/>
              <a:t>Être </a:t>
            </a:r>
            <a:r>
              <a:rPr lang="fr-FR" sz="2000" b="1" dirty="0"/>
              <a:t>validé par le responsable de parcours et signé par votre correspondant pédagogique RI </a:t>
            </a:r>
            <a:r>
              <a:rPr lang="fr-FR" sz="2000" dirty="0"/>
              <a:t>en composante (anticipez !)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99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saisir les choix dans le formulaire en ligne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850608" y="1872972"/>
            <a:ext cx="8944272" cy="571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Candidatures mixtes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Mobilité gérée par la Direction mobilité de l'UGA</a:t>
            </a:r>
            <a:r>
              <a:rPr lang="fr-FR" sz="2000" baseline="30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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Mobilité gérée par les Relations Internationales de la composante</a:t>
            </a:r>
          </a:p>
          <a:p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dirty="0">
                <a:latin typeface="Arial" pitchFamily="34" charset="0"/>
                <a:cs typeface="Arial" pitchFamily="34" charset="0"/>
              </a:rPr>
              <a:t>3 choix maximum hors Europe (Direction mobilité + composante) et Erasmus+ (Direction mobilité): </a:t>
            </a:r>
          </a:p>
          <a:p>
            <a:r>
              <a:rPr lang="fr-FR" sz="1500" dirty="0">
                <a:latin typeface="Arial" pitchFamily="34" charset="0"/>
                <a:cs typeface="Arial" pitchFamily="34" charset="0"/>
              </a:rPr>
              <a:t>ces destinations doivent figurer </a:t>
            </a:r>
            <a:r>
              <a:rPr lang="fr-FR" sz="1500" b="1" dirty="0">
                <a:latin typeface="Arial" pitchFamily="34" charset="0"/>
                <a:cs typeface="Arial" pitchFamily="34" charset="0"/>
              </a:rPr>
              <a:t>impérativement parmi les 3 premiers vœux. Si vous êtes pris sur une destination vous ne pouvez plus la modifier. Donc attention à vos choix!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CHOIX 1 BCI, CHOIX 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University of Aberdeen - UGA (AURORA)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, CHOIX 3 UQAM accord IUGA, CHOIX 4 Université Roma La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Sapienza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etc. (jusqu’à 6 vœux maximum)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</a:pP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fr-FR" sz="14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 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La plupart des mobilités hors Europe et DTU Danemark, Swansea UK, réseau Aurora (Aberdeen UK,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Vrije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Universiteit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(VU) Pays-Bas,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Haskoli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sz="1200" dirty="0" err="1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Islands</a:t>
            </a:r>
            <a:r>
              <a:rPr lang="fr-FR" sz="12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Islande)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Candidatures exclusives dont la gestion relève de la composante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Mobilité gérée par les Relations Internationales de la composante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fr-FR" sz="1500" dirty="0">
                <a:latin typeface="Arial" pitchFamily="34" charset="0"/>
                <a:cs typeface="Arial" pitchFamily="34" charset="0"/>
              </a:rPr>
              <a:t>Jusqu’à 6 vœux maximum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Consultez les Informations complémentaires dans les fiches des Etablissements 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carte interactive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disponible sur le site internet de l’UGA)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4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Aides financières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889219859"/>
              </p:ext>
            </p:extLst>
          </p:nvPr>
        </p:nvGraphicFramePr>
        <p:xfrm>
          <a:off x="1329410" y="2473329"/>
          <a:ext cx="8707996" cy="186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596917" y="4544256"/>
            <a:ext cx="786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fr-FR" altLang="fr-FR" b="1" dirty="0">
                <a:solidFill>
                  <a:srgbClr val="E30613"/>
                </a:solidFill>
              </a:rPr>
              <a:t> bourses sont cumulables entre elles et avec les bourses du CROUS</a:t>
            </a:r>
            <a:endParaRPr lang="fr-FR" b="1" dirty="0">
              <a:solidFill>
                <a:srgbClr val="E30613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49317" y="5300752"/>
            <a:ext cx="8288089" cy="1282026"/>
          </a:xfrm>
          <a:prstGeom prst="roundRect">
            <a:avLst/>
          </a:prstGeom>
          <a:solidFill>
            <a:schemeClr val="bg1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dispositifs sont des aides financières qui </a:t>
            </a:r>
            <a:r>
              <a:rPr lang="fr-FR" altLang="fr-FR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couvrent pas la totalité des dépenses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liées à la mobilité.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aides sont versées </a:t>
            </a:r>
            <a:r>
              <a:rPr lang="fr-FR" altLang="fr-FR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</a:t>
            </a: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début de votre mobilité (75%) et à votre retour (25%).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alt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 site UGA pour des montants indicatifs versés.</a:t>
            </a:r>
          </a:p>
        </p:txBody>
      </p:sp>
    </p:spTree>
    <p:extLst>
      <p:ext uri="{BB962C8B-B14F-4D97-AF65-F5344CB8AC3E}">
        <p14:creationId xmlns:p14="http://schemas.microsoft.com/office/powerpoint/2010/main" val="187409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frais auxquels il faut penser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034057047"/>
              </p:ext>
            </p:extLst>
          </p:nvPr>
        </p:nvGraphicFramePr>
        <p:xfrm>
          <a:off x="1468481" y="1467798"/>
          <a:ext cx="8332263" cy="503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86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Calendrier des démarches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48078" y="1571174"/>
            <a:ext cx="9059733" cy="7661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DÈS MAINTENANT	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et inscription aux tests de langues, cours de langues au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SdL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réunions d’information en composante et ateliers thématiques, </a:t>
            </a:r>
            <a:r>
              <a:rPr lang="fr-FR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renouvellement du passeport </a:t>
            </a:r>
            <a:endParaRPr lang="fr-FR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56036" y="2413749"/>
            <a:ext cx="9051775" cy="78174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OCTOBRE et NOVEMBRE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des dossiers de candidatures et dépôt en ligne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(entre +/- 15 octobre et 10 novembre)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projet par les correspondants pédagogiques RI de l’IUGA</a:t>
            </a:r>
            <a:endParaRPr lang="fr-F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32492" y="3252266"/>
            <a:ext cx="9059733" cy="9795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DECEMBRE et JANVIER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 : pré-sélection des candidats en composante pour hors Europe et E+ gérés au niveau de l’UGA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début janvier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transmission des résultats du test de langue à l’UGA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432492" y="4288543"/>
            <a:ext cx="9075319" cy="14566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JANVIER à AVRIL</a:t>
            </a:r>
          </a:p>
          <a:p>
            <a:pPr marL="354013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janvier : commission de sélection par l’UGA - accords UGA et information aux étudiants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Début février pré-sélection des candidats en composante pour les accords IUGA et information aux étudiants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Préparation du dossier pour les universités partenaires des accords UGA (calendriers d’envoi différents selon la zone géographique)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32492" y="5833743"/>
            <a:ext cx="9059733" cy="10341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MAI à JUILLET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: Préparation des demandes de financement en collaboration avec le pôle bourses de la DGD RTI</a:t>
            </a:r>
          </a:p>
          <a:p>
            <a:pPr marL="354013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juillet : notifications d’acceptation ou de refus des Universités partenaires et démarches administratives d’immigration nécessaires ; inscription à l’UGA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9896960" y="2196722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476" tIns="40640" rIns="129476" bIns="138360" numCol="1" spcCol="1270" anchor="ctr" anchorCtr="1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9896967" y="3093851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476" tIns="40640" rIns="129476" bIns="138360" numCol="1" spcCol="1270" anchor="ctr" anchorCtr="1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2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9896956" y="4017468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936" tIns="38100" rIns="126936" bIns="135820" numCol="1" spcCol="1270" anchor="ctr" anchorCtr="1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000" kern="1200">
              <a:solidFill>
                <a:schemeClr val="tx1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9896956" y="5542123"/>
            <a:ext cx="394828" cy="605695"/>
          </a:xfrm>
          <a:custGeom>
            <a:avLst/>
            <a:gdLst>
              <a:gd name="connsiteX0" fmla="*/ 0 w 394828"/>
              <a:gd name="connsiteY0" fmla="*/ 428022 h 605695"/>
              <a:gd name="connsiteX1" fmla="*/ 88836 w 394828"/>
              <a:gd name="connsiteY1" fmla="*/ 428022 h 605695"/>
              <a:gd name="connsiteX2" fmla="*/ 88836 w 394828"/>
              <a:gd name="connsiteY2" fmla="*/ 0 h 605695"/>
              <a:gd name="connsiteX3" fmla="*/ 305992 w 394828"/>
              <a:gd name="connsiteY3" fmla="*/ 0 h 605695"/>
              <a:gd name="connsiteX4" fmla="*/ 305992 w 394828"/>
              <a:gd name="connsiteY4" fmla="*/ 428022 h 605695"/>
              <a:gd name="connsiteX5" fmla="*/ 394828 w 394828"/>
              <a:gd name="connsiteY5" fmla="*/ 428022 h 605695"/>
              <a:gd name="connsiteX6" fmla="*/ 197414 w 394828"/>
              <a:gd name="connsiteY6" fmla="*/ 605695 h 605695"/>
              <a:gd name="connsiteX7" fmla="*/ 0 w 394828"/>
              <a:gd name="connsiteY7" fmla="*/ 428022 h 60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28" h="605695">
                <a:moveTo>
                  <a:pt x="0" y="428022"/>
                </a:moveTo>
                <a:lnTo>
                  <a:pt x="88836" y="428022"/>
                </a:lnTo>
                <a:lnTo>
                  <a:pt x="88836" y="0"/>
                </a:lnTo>
                <a:lnTo>
                  <a:pt x="305992" y="0"/>
                </a:lnTo>
                <a:lnTo>
                  <a:pt x="305992" y="428022"/>
                </a:lnTo>
                <a:lnTo>
                  <a:pt x="394828" y="428022"/>
                </a:lnTo>
                <a:lnTo>
                  <a:pt x="197414" y="605695"/>
                </a:lnTo>
                <a:lnTo>
                  <a:pt x="0" y="428022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936" tIns="38100" rIns="126936" bIns="135820" numCol="1" spcCol="1270" anchor="ctr" anchorCtr="1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0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14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résumé…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5" b="6117"/>
          <a:stretch/>
        </p:blipFill>
        <p:spPr>
          <a:xfrm>
            <a:off x="250166" y="1686551"/>
            <a:ext cx="11257472" cy="48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résumé…</a:t>
            </a:r>
          </a:p>
        </p:txBody>
      </p:sp>
      <p:sp>
        <p:nvSpPr>
          <p:cNvPr id="32" name="Titre 2"/>
          <p:cNvSpPr txBox="1">
            <a:spLocks/>
          </p:cNvSpPr>
          <p:nvPr/>
        </p:nvSpPr>
        <p:spPr>
          <a:xfrm>
            <a:off x="1329410" y="1226223"/>
            <a:ext cx="8153896" cy="1139409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00" y="55270"/>
            <a:ext cx="9091164" cy="68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9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 interlocuteurs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41676"/>
              </p:ext>
            </p:extLst>
          </p:nvPr>
        </p:nvGraphicFramePr>
        <p:xfrm>
          <a:off x="724619" y="1760715"/>
          <a:ext cx="9108504" cy="479206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54252">
                  <a:extLst>
                    <a:ext uri="{9D8B030D-6E8A-4147-A177-3AD203B41FA5}">
                      <a16:colId xmlns:a16="http://schemas.microsoft.com/office/drawing/2014/main" val="1201495876"/>
                    </a:ext>
                  </a:extLst>
                </a:gridCol>
                <a:gridCol w="4554252">
                  <a:extLst>
                    <a:ext uri="{9D8B030D-6E8A-4147-A177-3AD203B41FA5}">
                      <a16:colId xmlns:a16="http://schemas.microsoft.com/office/drawing/2014/main" val="448411472"/>
                    </a:ext>
                  </a:extLst>
                </a:gridCol>
              </a:tblGrid>
              <a:tr h="90345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partie administrative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30613">
                            <a:tint val="66000"/>
                            <a:satMod val="160000"/>
                          </a:srgbClr>
                        </a:gs>
                        <a:gs pos="50000">
                          <a:srgbClr val="E30613">
                            <a:tint val="44500"/>
                            <a:satMod val="160000"/>
                          </a:srgbClr>
                        </a:gs>
                        <a:gs pos="100000">
                          <a:srgbClr val="E3061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partie pédagogique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30613">
                            <a:tint val="66000"/>
                            <a:satMod val="160000"/>
                          </a:srgbClr>
                        </a:gs>
                        <a:gs pos="50000">
                          <a:srgbClr val="E30613">
                            <a:tint val="44500"/>
                            <a:satMod val="160000"/>
                          </a:srgbClr>
                        </a:gs>
                        <a:gs pos="100000">
                          <a:srgbClr val="E3061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9341551"/>
                  </a:ext>
                </a:extLst>
              </a:tr>
              <a:tr h="388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 scolarité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Nadia 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Lachkar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nadia.lachkar@univ-grenoble-alpes.fr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Stéphane Héritier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stephane.heritier@univ-grenoble-alpes.fr</a:t>
                      </a:r>
                      <a:r>
                        <a:rPr lang="fr-F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la géographie et l’environnement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Nicolas </a:t>
                      </a:r>
                      <a:r>
                        <a:rPr lang="fr-FR" sz="18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Buclet</a:t>
                      </a: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nicolas.buclet@univ-grenoble-alpes.fr</a:t>
                      </a:r>
                      <a:r>
                        <a:rPr lang="fr-F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l’urbanisme et l’aménagement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45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4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187128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Principes d’une mobilité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3030522"/>
              </p:ext>
            </p:extLst>
          </p:nvPr>
        </p:nvGraphicFramePr>
        <p:xfrm>
          <a:off x="251520" y="1988840"/>
          <a:ext cx="1152649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17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1187356"/>
            <a:ext cx="9568010" cy="9744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 peut partir ?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9801" y="2601078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E30613"/>
              </a:buClr>
              <a:buFont typeface="Wingdings" panose="05000000000000000000" pitchFamily="2" charset="2"/>
              <a:buChar char="ü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L1 pour L2 (accords IUGA)</a:t>
            </a:r>
          </a:p>
          <a:p>
            <a:pPr marL="285750" indent="-285750">
              <a:spcBef>
                <a:spcPts val="1200"/>
              </a:spcBef>
              <a:buClr>
                <a:srgbClr val="E30613"/>
              </a:buClr>
              <a:buFont typeface="Wingdings" panose="05000000000000000000" pitchFamily="2" charset="2"/>
              <a:buChar char="ü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L2 pour L3</a:t>
            </a:r>
          </a:p>
          <a:p>
            <a:pPr marL="285750" indent="-285750">
              <a:spcBef>
                <a:spcPts val="1200"/>
              </a:spcBef>
              <a:buClr>
                <a:srgbClr val="E30613"/>
              </a:buClr>
              <a:buFont typeface="Wingdings" panose="05000000000000000000" pitchFamily="2" charset="2"/>
              <a:buChar char="ü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L3 pour M1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(vérifier auprès du responsable du M1 les modalités de mobilité)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48195" y="4435652"/>
            <a:ext cx="3772835" cy="715089"/>
          </a:xfrm>
          <a:prstGeom prst="roundRect">
            <a:avLst/>
          </a:prstGeom>
          <a:ln w="19050">
            <a:solidFill>
              <a:srgbClr val="E3061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projet d’études à l’étranger se prépare au moins un an à l’avance </a:t>
            </a:r>
          </a:p>
        </p:txBody>
      </p:sp>
    </p:spTree>
    <p:extLst>
      <p:ext uri="{BB962C8B-B14F-4D97-AF65-F5344CB8AC3E}">
        <p14:creationId xmlns:p14="http://schemas.microsoft.com/office/powerpoint/2010/main" val="31205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0" y="919856"/>
            <a:ext cx="12063528" cy="59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4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227541"/>
            <a:ext cx="10695398" cy="570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Inscription à l’UGA obligatoire l’année de dépôt de la candidature (N-1 la mobilité), y compris en année de césure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complet et respect des dates limites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 de langue (suivant la destination)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 niveau académique : moyenne académique ≥ 12 pour accords en centrale (Canada, USA, Australie, Nouvelle Zélande, Japon, Uruguay, Singapour, BCI)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Lettre de motivation convaincante. Même si vous avez plusieurs destinations, vous pouvez argumenter vos choix dans une unique lettre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fois votre destination connue, vous devrez préparer une lettre de motivation dans la langue de la destination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de cours cohérent par rapport à votre projet,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validé par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le.a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responsable de parcours et signé par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le.a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correspondant.e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pédagogique (anticipez !)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à respecter pour candidater </a:t>
            </a: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(cf. critères site IUGA)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6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350373"/>
            <a:ext cx="10695398" cy="4170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500"/>
              </a:spcBef>
            </a:pPr>
            <a:r>
              <a:rPr lang="fr-FR" sz="2200" dirty="0"/>
              <a:t>Avoir été présélectionné par l’UGA dans une université partenaire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Avoir été accepté au sein d’une université d’accueil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Avoir validé l’année académique en cours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Avoir été accepté au sein de sa formation à l’UGA  en lien avec votre dossier de candidature à une mobilité </a:t>
            </a:r>
          </a:p>
          <a:p>
            <a:pPr marL="400050" lvl="1" indent="0">
              <a:spcBef>
                <a:spcPts val="1500"/>
              </a:spcBef>
              <a:buNone/>
            </a:pPr>
            <a:r>
              <a:rPr lang="fr-FR" dirty="0"/>
              <a:t>Ex : Vous candidatez lors de votre L3 Géographie pour un départ en M1 Géographie : vous devez réussir votre L3 et être accepté en M1Géographie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Finaliser l’inscription administrative à l’UGA avant votre départ</a:t>
            </a:r>
          </a:p>
          <a:p>
            <a:pPr>
              <a:spcBef>
                <a:spcPts val="1500"/>
              </a:spcBef>
            </a:pPr>
            <a:r>
              <a:rPr lang="fr-FR" sz="2200" dirty="0"/>
              <a:t>Se conformer aux conditions d’immigration du pays d’accueil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pour pouvoir partir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4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50608" y="572977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Etudier à l’international : </a:t>
            </a:r>
          </a:p>
          <a:p>
            <a:r>
              <a:rPr lang="fr-FR" sz="32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témoignages</a:t>
            </a:r>
            <a:endParaRPr lang="en-US" sz="32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48412" y="2458441"/>
            <a:ext cx="5289811" cy="156530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hlinkClick r:id="rId2"/>
              </a:rPr>
              <a:t>https://international.univ-grenoble-alpes.fr/partir-a-l-international/</a:t>
            </a:r>
            <a:endParaRPr lang="fr-FR" sz="1800" dirty="0"/>
          </a:p>
          <a:p>
            <a:pPr marL="0" indent="0">
              <a:buNone/>
            </a:pPr>
            <a:r>
              <a:rPr lang="fr-FR" sz="1800" dirty="0">
                <a:hlinkClick r:id="rId3"/>
              </a:rPr>
              <a:t>https://www.youtube.com/watch?v=BhX5oDNXL7E&amp;t=161s</a:t>
            </a:r>
            <a:endParaRPr lang="fr-FR" sz="1800" dirty="0"/>
          </a:p>
          <a:p>
            <a:pPr marL="0" indent="0">
              <a:buNone/>
            </a:pPr>
            <a:r>
              <a:rPr lang="fr-FR" sz="1800" dirty="0">
                <a:hlinkClick r:id="rId4"/>
              </a:rPr>
              <a:t>https://leo.univ-grenoble-alpes.fr/temoignages/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169" y="4526220"/>
            <a:ext cx="2934109" cy="21529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67" y="4526220"/>
            <a:ext cx="3819052" cy="21529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885" y="300060"/>
            <a:ext cx="3677345" cy="20655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517" y="4063888"/>
            <a:ext cx="4326713" cy="2448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7842" y="2178260"/>
            <a:ext cx="2168424" cy="21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5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2374900"/>
            <a:ext cx="6024160" cy="1917700"/>
          </a:xfrm>
        </p:spPr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Destinations</a:t>
            </a:r>
          </a:p>
        </p:txBody>
      </p:sp>
    </p:spTree>
    <p:extLst>
      <p:ext uri="{BB962C8B-B14F-4D97-AF65-F5344CB8AC3E}">
        <p14:creationId xmlns:p14="http://schemas.microsoft.com/office/powerpoint/2010/main" val="170451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9557</TotalTime>
  <Words>1656</Words>
  <Application>Microsoft Office PowerPoint</Application>
  <PresentationFormat>Grand écran</PresentationFormat>
  <Paragraphs>227</Paragraphs>
  <Slides>27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Lato</vt:lpstr>
      <vt:lpstr>Montserrat</vt:lpstr>
      <vt:lpstr>Verdana</vt:lpstr>
      <vt:lpstr>Wingdings</vt:lpstr>
      <vt:lpstr>Office Theme</vt:lpstr>
      <vt:lpstr>Présentation PowerPoint</vt:lpstr>
      <vt:lpstr>Les points clés d’une mobilité</vt:lpstr>
      <vt:lpstr>Principes d’une mobilité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Destinations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préparer une mobilité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NICOLAS BUCLET</cp:lastModifiedBy>
  <cp:revision>1103</cp:revision>
  <dcterms:created xsi:type="dcterms:W3CDTF">2017-02-21T04:29:22Z</dcterms:created>
  <dcterms:modified xsi:type="dcterms:W3CDTF">2024-10-03T15:17:10Z</dcterms:modified>
</cp:coreProperties>
</file>