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5" r:id="rId2"/>
    <p:sldId id="266" r:id="rId3"/>
  </p:sldIdLst>
  <p:sldSz cx="9144000" cy="6858000" type="screen4x3"/>
  <p:notesSz cx="6808788" cy="99409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613"/>
    <a:srgbClr val="0000CC"/>
    <a:srgbClr val="0000FF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74" autoAdjust="0"/>
    <p:restoredTop sz="86358" autoAdjust="0"/>
  </p:normalViewPr>
  <p:slideViewPr>
    <p:cSldViewPr>
      <p:cViewPr varScale="1">
        <p:scale>
          <a:sx n="86" d="100"/>
          <a:sy n="86" d="100"/>
        </p:scale>
        <p:origin x="116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4" d="100"/>
          <a:sy n="64" d="100"/>
        </p:scale>
        <p:origin x="-2664" y="-108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800" cy="497289"/>
          </a:xfrm>
          <a:prstGeom prst="rect">
            <a:avLst/>
          </a:prstGeom>
        </p:spPr>
        <p:txBody>
          <a:bodyPr vert="horz" lIns="93251" tIns="46625" rIns="93251" bIns="46625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6363" y="0"/>
            <a:ext cx="2950800" cy="497289"/>
          </a:xfrm>
          <a:prstGeom prst="rect">
            <a:avLst/>
          </a:prstGeom>
        </p:spPr>
        <p:txBody>
          <a:bodyPr vert="horz" lIns="93251" tIns="46625" rIns="93251" bIns="46625" rtlCol="0"/>
          <a:lstStyle>
            <a:lvl1pPr algn="r">
              <a:defRPr sz="1200"/>
            </a:lvl1pPr>
          </a:lstStyle>
          <a:p>
            <a:fld id="{05EDCD14-880D-4338-A682-18475D545D4B}" type="datetimeFigureOut">
              <a:rPr lang="fr-FR" smtClean="0"/>
              <a:t>14/04/2021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42022"/>
            <a:ext cx="2950800" cy="497289"/>
          </a:xfrm>
          <a:prstGeom prst="rect">
            <a:avLst/>
          </a:prstGeom>
        </p:spPr>
        <p:txBody>
          <a:bodyPr vert="horz" lIns="93251" tIns="46625" rIns="93251" bIns="46625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6363" y="9442022"/>
            <a:ext cx="2950800" cy="497289"/>
          </a:xfrm>
          <a:prstGeom prst="rect">
            <a:avLst/>
          </a:prstGeom>
        </p:spPr>
        <p:txBody>
          <a:bodyPr vert="horz" lIns="93251" tIns="46625" rIns="93251" bIns="46625" rtlCol="0" anchor="b"/>
          <a:lstStyle>
            <a:lvl1pPr algn="r">
              <a:defRPr sz="1200"/>
            </a:lvl1pPr>
          </a:lstStyle>
          <a:p>
            <a:fld id="{D9344E73-CFD6-4F68-8A35-C6861DC24B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631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1163" cy="496887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6038" y="1"/>
            <a:ext cx="2951162" cy="496887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r">
              <a:defRPr sz="1200"/>
            </a:lvl1pPr>
          </a:lstStyle>
          <a:p>
            <a:fld id="{75707368-0DD7-4E51-8034-3C5C9A554AE8}" type="datetimeFigureOut">
              <a:rPr lang="fr-FR" smtClean="0"/>
              <a:t>14/04/2021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3" tIns="45712" rIns="91423" bIns="45712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1039" y="4721226"/>
            <a:ext cx="5446712" cy="4473575"/>
          </a:xfrm>
          <a:prstGeom prst="rect">
            <a:avLst/>
          </a:prstGeom>
        </p:spPr>
        <p:txBody>
          <a:bodyPr vert="horz" lIns="91423" tIns="45712" rIns="91423" bIns="45712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42451"/>
            <a:ext cx="2951163" cy="496887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6038" y="9442451"/>
            <a:ext cx="2951162" cy="496887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r">
              <a:defRPr sz="1200"/>
            </a:lvl1pPr>
          </a:lstStyle>
          <a:p>
            <a:fld id="{B52444C1-C1B3-46FF-BBD6-003B750BBB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2835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univ-grenoble-alpes.fr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A4B19-4B7E-49C0-9928-6430D73FC564}" type="datetime1">
              <a:rPr lang="fr-FR" smtClean="0"/>
              <a:t>14/04/2021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EN PROJET      DOCUMENT DE TRAVAIL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8DC7-6618-4F0F-B073-482EF29B9D36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799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030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2A81C-05C8-46A0-BD00-16516FB60BE5}" type="datetime1">
              <a:rPr lang="fr-FR" smtClean="0"/>
              <a:t>14/04/2021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EN PROJET      DOCUMENT DE TRAVAIL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8DC7-6618-4F0F-B073-482EF29B9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520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95FB6-4D57-4870-BC0D-C70674FA0271}" type="datetime1">
              <a:rPr lang="fr-FR" smtClean="0"/>
              <a:t>14/04/2021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EN PROJET      DOCUMENT DE TRAVAIL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8DC7-6618-4F0F-B073-482EF29B9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116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>
          <a:xfrm>
            <a:off x="1069556" y="6532725"/>
            <a:ext cx="1704357" cy="22243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/>
              <a:t>               V:</a:t>
            </a:r>
            <a:fld id="{E7AED982-D07E-4023-A90B-8BB70258A68A}" type="datetime1">
              <a:rPr lang="fr-FR" smtClean="0"/>
              <a:pPr/>
              <a:t>14/04/2021</a:t>
            </a:fld>
            <a:endParaRPr lang="fr-FR" dirty="0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>
          <a:xfrm>
            <a:off x="0" y="1"/>
            <a:ext cx="467544" cy="332656"/>
          </a:xfrm>
        </p:spPr>
        <p:txBody>
          <a:bodyPr/>
          <a:lstStyle/>
          <a:p>
            <a:fld id="{03B71475-C7D3-4A85-9620-51D0F6F11E8F}" type="slidenum">
              <a:rPr lang="fr-FR" smtClean="0"/>
              <a:t>‹N°›</a:t>
            </a:fld>
            <a:endParaRPr lang="fr-FR" dirty="0"/>
          </a:p>
        </p:txBody>
      </p:sp>
      <p:pic>
        <p:nvPicPr>
          <p:cNvPr id="5" name="Picture 2" descr="http://logos.univ-grenoble-alpes.fr/logos/logo-uga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82" y="6243086"/>
            <a:ext cx="819410" cy="553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5611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33098-E131-4767-9D81-EF1CAEAB2B58}" type="datetime1">
              <a:rPr lang="fr-FR" smtClean="0"/>
              <a:t>14/04/2021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EN PROJET      DOCUMENT DE TRAVAIL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8DC7-6618-4F0F-B073-482EF29B9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3495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B88FF-FC80-4B55-B0E5-5EE4A84A16B9}" type="datetime1">
              <a:rPr lang="fr-FR" smtClean="0"/>
              <a:t>14/04/2021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EN PROJET      DOCUMENT DE TRAVAIL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8DC7-6618-4F0F-B073-482EF29B9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384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558C-F590-4ECF-9D31-5E1B6E08641D}" type="datetime1">
              <a:rPr lang="fr-FR" smtClean="0"/>
              <a:t>14/04/2021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EN PROJET      DOCUMENT DE TRAVAIL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8DC7-6618-4F0F-B073-482EF29B9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5081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11F8-AE24-4F56-8CEE-87AD2940A0D3}" type="datetime1">
              <a:rPr lang="fr-FR" smtClean="0"/>
              <a:t>14/04/2021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EN PROJET      DOCUMENT DE TRAVAIL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8DC7-6618-4F0F-B073-482EF29B9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0128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A173-3DF2-4DB2-9D19-30C76EB618D5}" type="datetime1">
              <a:rPr lang="fr-FR" smtClean="0"/>
              <a:t>14/04/2021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EN PROJET      DOCUMENT DE TRAVAIL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8DC7-6618-4F0F-B073-482EF29B9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5432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8B851-9B7D-454B-A478-4C9EB80A65FC}" type="datetime1">
              <a:rPr lang="fr-FR" smtClean="0"/>
              <a:t>14/04/2021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EN PROJET      DOCUMENT DE TRAVAIL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8DC7-6618-4F0F-B073-482EF29B9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2843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6CFD-0F2A-4D45-BE9C-98F3499A0759}" type="datetime1">
              <a:rPr lang="fr-FR" smtClean="0"/>
              <a:t>14/04/2021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EN PROJET      DOCUMENT DE TRAVAIL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8DC7-6618-4F0F-B073-482EF29B9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5062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ED982-D07E-4023-A90B-8BB70258A68A}" type="datetime1">
              <a:rPr lang="fr-FR" smtClean="0"/>
              <a:t>14/04/2021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EN PROJET      DOCUMENT DE TRAVAIL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28DC7-6618-4F0F-B073-482EF29B9D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0075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1115616" y="90803"/>
            <a:ext cx="7283873" cy="648072"/>
          </a:xfrm>
          <a:prstGeom prst="round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fr-FR" sz="22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IUGA</a:t>
            </a:r>
            <a:r>
              <a:rPr lang="fr-FR" sz="2200" b="1" dirty="0">
                <a:solidFill>
                  <a:srgbClr val="E3061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Institut d‘Urbanisme et de Géographie Alpine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2627784" y="978256"/>
            <a:ext cx="3277988" cy="110594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lvl="0" algn="ctr">
              <a:lnSpc>
                <a:spcPts val="1200"/>
              </a:lnSpc>
            </a:pPr>
            <a:endParaRPr lang="fr-FR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algn="ctr">
              <a:lnSpc>
                <a:spcPts val="1200"/>
              </a:lnSpc>
            </a:pPr>
            <a:endParaRPr lang="fr-FR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algn="ctr">
              <a:lnSpc>
                <a:spcPts val="1200"/>
              </a:lnSpc>
            </a:pPr>
            <a:r>
              <a:rPr lang="fr-F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Directeur Jean-Christophe DISSART</a:t>
            </a:r>
          </a:p>
          <a:p>
            <a:pPr lvl="0" algn="ctr">
              <a:lnSpc>
                <a:spcPts val="1200"/>
              </a:lnSpc>
            </a:pPr>
            <a:r>
              <a:rPr lang="fr-F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Directrice adjointe Paule-Annick DAVOINE</a:t>
            </a:r>
          </a:p>
          <a:p>
            <a:pPr lvl="0" algn="ctr">
              <a:lnSpc>
                <a:spcPts val="1200"/>
              </a:lnSpc>
            </a:pPr>
            <a:endParaRPr lang="fr-FR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fr-FR" sz="1100" b="1" dirty="0">
                <a:solidFill>
                  <a:schemeClr val="bg1"/>
                </a:solidFill>
              </a:rPr>
              <a:t> </a:t>
            </a:r>
            <a:endParaRPr lang="fr-FR" sz="1100" dirty="0">
              <a:solidFill>
                <a:schemeClr val="bg1"/>
              </a:solidFill>
            </a:endParaRPr>
          </a:p>
          <a:p>
            <a:pPr algn="ctr">
              <a:lnSpc>
                <a:spcPts val="1200"/>
              </a:lnSpc>
            </a:pPr>
            <a:endParaRPr lang="fr-FR" sz="1100" dirty="0">
              <a:solidFill>
                <a:schemeClr val="bg1"/>
              </a:solidFill>
              <a:latin typeface="Arial" pitchFamily="34" charset="0"/>
              <a:cs typeface="Arial" pitchFamily="34" charset="0"/>
              <a:sym typeface="Wingdings"/>
            </a:endParaRPr>
          </a:p>
        </p:txBody>
      </p:sp>
      <p:cxnSp>
        <p:nvCxnSpPr>
          <p:cNvPr id="77" name="Connecteur en angle 76"/>
          <p:cNvCxnSpPr/>
          <p:nvPr/>
        </p:nvCxnSpPr>
        <p:spPr>
          <a:xfrm rot="16200000" flipH="1">
            <a:off x="4412209" y="3843513"/>
            <a:ext cx="364767" cy="634688"/>
          </a:xfrm>
          <a:prstGeom prst="bentConnector3">
            <a:avLst>
              <a:gd name="adj1" fmla="val 36978"/>
            </a:avLst>
          </a:prstGeom>
          <a:ln w="25400">
            <a:solidFill>
              <a:srgbClr val="575757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à coins arrondis 43"/>
          <p:cNvSpPr/>
          <p:nvPr/>
        </p:nvSpPr>
        <p:spPr>
          <a:xfrm>
            <a:off x="365274" y="1252853"/>
            <a:ext cx="2105655" cy="504056"/>
          </a:xfrm>
          <a:prstGeom prst="roundRect">
            <a:avLst/>
          </a:prstGeom>
          <a:solidFill>
            <a:srgbClr val="7F7F7F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fr-FR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Chargée d’ingénierie et conseil en  Formation Continue</a:t>
            </a:r>
          </a:p>
          <a:p>
            <a:pPr algn="ctr"/>
            <a:r>
              <a:rPr lang="fr-FR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Claire HENRI ROUSSEAU</a:t>
            </a:r>
          </a:p>
        </p:txBody>
      </p:sp>
      <p:sp>
        <p:nvSpPr>
          <p:cNvPr id="45" name="Rectangle à coins arrondis 44"/>
          <p:cNvSpPr/>
          <p:nvPr/>
        </p:nvSpPr>
        <p:spPr>
          <a:xfrm>
            <a:off x="365275" y="1885765"/>
            <a:ext cx="2105654" cy="504056"/>
          </a:xfrm>
          <a:prstGeom prst="roundRect">
            <a:avLst/>
          </a:prstGeom>
          <a:solidFill>
            <a:srgbClr val="7F7F7F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fr-FR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Chargée de mission montage de projets et valorisation </a:t>
            </a:r>
          </a:p>
          <a:p>
            <a:pPr algn="ctr"/>
            <a:r>
              <a:rPr lang="fr-FR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Natacha SEIGNEURET </a:t>
            </a:r>
          </a:p>
        </p:txBody>
      </p:sp>
      <p:sp>
        <p:nvSpPr>
          <p:cNvPr id="59" name="Rectangle à coins arrondis 58"/>
          <p:cNvSpPr/>
          <p:nvPr/>
        </p:nvSpPr>
        <p:spPr>
          <a:xfrm>
            <a:off x="215900" y="3653275"/>
            <a:ext cx="1395190" cy="1008113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lvl="0" algn="ctr"/>
            <a:endParaRPr lang="fr-FR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fr-FR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Scolarité</a:t>
            </a:r>
            <a:endParaRPr lang="fr-FR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endParaRPr lang="fr-FR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fr-FR" sz="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Pura</a:t>
            </a:r>
            <a:r>
              <a:rPr lang="fr-FR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VILLA</a:t>
            </a:r>
          </a:p>
          <a:p>
            <a:pPr algn="ctr"/>
            <a:endParaRPr lang="fr-FR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ectangle à coins arrondis 60"/>
          <p:cNvSpPr/>
          <p:nvPr/>
        </p:nvSpPr>
        <p:spPr>
          <a:xfrm>
            <a:off x="1918175" y="3653277"/>
            <a:ext cx="1389350" cy="1008112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lvl="0" algn="ctr"/>
            <a:endParaRPr lang="fr-FR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fr-FR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Pôle RH, ADE et Hélico</a:t>
            </a:r>
          </a:p>
          <a:p>
            <a:pPr lvl="0" algn="ctr"/>
            <a:endParaRPr lang="fr-FR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Rectangle à coins arrondis 62"/>
          <p:cNvSpPr/>
          <p:nvPr/>
        </p:nvSpPr>
        <p:spPr>
          <a:xfrm>
            <a:off x="3614610" y="3658516"/>
            <a:ext cx="1604413" cy="1008113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fr-FR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Pôle finances</a:t>
            </a:r>
          </a:p>
        </p:txBody>
      </p:sp>
      <p:sp>
        <p:nvSpPr>
          <p:cNvPr id="64" name="Rectangle à coins arrondis 63"/>
          <p:cNvSpPr/>
          <p:nvPr/>
        </p:nvSpPr>
        <p:spPr>
          <a:xfrm>
            <a:off x="5374558" y="3644465"/>
            <a:ext cx="1592075" cy="1008112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fr-FR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Pôle  SI </a:t>
            </a:r>
          </a:p>
          <a:p>
            <a:pPr algn="ctr"/>
            <a:endParaRPr lang="fr-FR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Rectangle à coins arrondis 65"/>
          <p:cNvSpPr/>
          <p:nvPr/>
        </p:nvSpPr>
        <p:spPr>
          <a:xfrm>
            <a:off x="7105309" y="3639647"/>
            <a:ext cx="1728192" cy="1008112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fr-FR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fr-FR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intégrée au BAPSO</a:t>
            </a:r>
          </a:p>
          <a:p>
            <a:pPr algn="r"/>
            <a:endParaRPr lang="fr-FR" sz="1000" b="1" dirty="0">
              <a:solidFill>
                <a:schemeClr val="bg1"/>
              </a:solidFill>
            </a:endParaRPr>
          </a:p>
          <a:p>
            <a:pPr algn="ctr"/>
            <a:r>
              <a:rPr lang="fr-FR" sz="1000" b="1" dirty="0">
                <a:solidFill>
                  <a:schemeClr val="bg1"/>
                </a:solidFill>
              </a:rPr>
              <a:t>Marie-Madeleine BOUILLON</a:t>
            </a:r>
          </a:p>
          <a:p>
            <a:pPr algn="r"/>
            <a:endParaRPr lang="fr-FR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3602881" y="6580342"/>
            <a:ext cx="1836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i="1" dirty="0">
                <a:latin typeface="+mj-lt"/>
              </a:rPr>
              <a:t>Mis à jour le 10/02/2020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2602380" y="2281084"/>
            <a:ext cx="3303392" cy="946878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endParaRPr lang="fr-FR" sz="1100" b="1" dirty="0">
              <a:solidFill>
                <a:schemeClr val="bg1"/>
              </a:solidFill>
            </a:endParaRPr>
          </a:p>
          <a:p>
            <a:pPr lvl="0" algn="ctr"/>
            <a:r>
              <a:rPr lang="fr-FR" sz="1100" b="1" dirty="0">
                <a:solidFill>
                  <a:schemeClr val="bg1"/>
                </a:solidFill>
              </a:rPr>
              <a:t>Directrice administrative de composante  </a:t>
            </a:r>
          </a:p>
          <a:p>
            <a:pPr lvl="0" algn="ctr"/>
            <a:r>
              <a:rPr lang="fr-FR" sz="1100" b="1" dirty="0">
                <a:solidFill>
                  <a:schemeClr val="bg1"/>
                </a:solidFill>
              </a:rPr>
              <a:t>Caroline BIARD</a:t>
            </a:r>
            <a:endParaRPr lang="fr-FR" sz="1100" dirty="0">
              <a:solidFill>
                <a:schemeClr val="bg1"/>
              </a:solidFill>
            </a:endParaRPr>
          </a:p>
        </p:txBody>
      </p:sp>
      <p:cxnSp>
        <p:nvCxnSpPr>
          <p:cNvPr id="33" name="Connecteur droit 32"/>
          <p:cNvCxnSpPr>
            <a:cxnSpLocks/>
          </p:cNvCxnSpPr>
          <p:nvPr/>
        </p:nvCxnSpPr>
        <p:spPr>
          <a:xfrm>
            <a:off x="876129" y="3366486"/>
            <a:ext cx="7164000" cy="36559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cxnSpLocks/>
          </p:cNvCxnSpPr>
          <p:nvPr/>
        </p:nvCxnSpPr>
        <p:spPr>
          <a:xfrm>
            <a:off x="2378555" y="3383901"/>
            <a:ext cx="0" cy="222684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>
            <a:off x="3773416" y="3390561"/>
            <a:ext cx="0" cy="216024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>
            <a:off x="5213576" y="3390561"/>
            <a:ext cx="0" cy="216024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>
            <a:extLst>
              <a:ext uri="{FF2B5EF4-FFF2-40B4-BE49-F238E27FC236}">
                <a16:creationId xmlns:a16="http://schemas.microsoft.com/office/drawing/2014/main" id="{D9C8ABCF-F16C-8441-B097-56150A3B75C6}"/>
              </a:ext>
            </a:extLst>
          </p:cNvPr>
          <p:cNvCxnSpPr>
            <a:cxnSpLocks/>
          </p:cNvCxnSpPr>
          <p:nvPr/>
        </p:nvCxnSpPr>
        <p:spPr>
          <a:xfrm>
            <a:off x="6922181" y="3383901"/>
            <a:ext cx="0" cy="216024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3805A949-D4AF-0446-A548-ADB17EB98FD8}"/>
              </a:ext>
            </a:extLst>
          </p:cNvPr>
          <p:cNvCxnSpPr>
            <a:cxnSpLocks/>
          </p:cNvCxnSpPr>
          <p:nvPr/>
        </p:nvCxnSpPr>
        <p:spPr>
          <a:xfrm>
            <a:off x="8063749" y="3390561"/>
            <a:ext cx="0" cy="196471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>
            <a:cxnSpLocks/>
          </p:cNvCxnSpPr>
          <p:nvPr/>
        </p:nvCxnSpPr>
        <p:spPr>
          <a:xfrm>
            <a:off x="906046" y="3380796"/>
            <a:ext cx="0" cy="21600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 3">
            <a:extLst>
              <a:ext uri="{FF2B5EF4-FFF2-40B4-BE49-F238E27FC236}">
                <a16:creationId xmlns:a16="http://schemas.microsoft.com/office/drawing/2014/main" id="{14DF474F-8977-4A62-A5D2-46BA60AD3B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318" y="95662"/>
            <a:ext cx="913819" cy="56128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6B0804FA-5DC2-4911-A96F-7014E510DB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9394" y="4916940"/>
            <a:ext cx="1445915" cy="1068927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4D00DBBF-4771-4059-B8AC-5BE5EBA66C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0658" y="5534536"/>
            <a:ext cx="1978527" cy="1176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967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necteur droit avec flèche 48"/>
          <p:cNvCxnSpPr/>
          <p:nvPr/>
        </p:nvCxnSpPr>
        <p:spPr>
          <a:xfrm>
            <a:off x="4211960" y="1340768"/>
            <a:ext cx="1" cy="432048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à coins arrondis 36"/>
          <p:cNvSpPr/>
          <p:nvPr/>
        </p:nvSpPr>
        <p:spPr>
          <a:xfrm>
            <a:off x="118033" y="2141201"/>
            <a:ext cx="1718926" cy="864095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lvl="0" algn="ctr"/>
            <a:r>
              <a:rPr lang="fr-FR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Scolarité</a:t>
            </a:r>
            <a:endParaRPr lang="fr-FR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fr-FR" sz="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Pura</a:t>
            </a:r>
            <a:r>
              <a:rPr lang="fr-FR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VILLA</a:t>
            </a:r>
          </a:p>
          <a:p>
            <a:pPr algn="ctr"/>
            <a:r>
              <a:rPr lang="fr-FR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04 76 82 20 55</a:t>
            </a:r>
          </a:p>
          <a:p>
            <a:pPr algn="ctr"/>
            <a:r>
              <a:rPr lang="fr-FR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iuga-scolarite@univ-grenoble-alpes.fr</a:t>
            </a:r>
          </a:p>
        </p:txBody>
      </p:sp>
      <p:graphicFrame>
        <p:nvGraphicFramePr>
          <p:cNvPr id="38" name="Tableau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367894"/>
              </p:ext>
            </p:extLst>
          </p:nvPr>
        </p:nvGraphicFramePr>
        <p:xfrm>
          <a:off x="113276" y="3059536"/>
          <a:ext cx="1736545" cy="36833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456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09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01262"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fr-FR" sz="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lvl="0" algn="ctr">
                        <a:spcAft>
                          <a:spcPts val="0"/>
                        </a:spcAft>
                      </a:pPr>
                      <a:r>
                        <a:rPr lang="fr-F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Adjointe à la responsable de scolarité et référente applicatifs </a:t>
                      </a:r>
                    </a:p>
                    <a:p>
                      <a:pPr algn="l">
                        <a:lnSpc>
                          <a:spcPts val="1200"/>
                        </a:lnSpc>
                      </a:pPr>
                      <a:r>
                        <a:rPr lang="fr-F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Catherine AMBLARD</a:t>
                      </a:r>
                      <a:r>
                        <a:rPr lang="fr-FR" sz="7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</a:t>
                      </a: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04</a:t>
                      </a:r>
                      <a:r>
                        <a:rPr lang="fr-FR" sz="7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76 82 20 55</a:t>
                      </a: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endParaRPr lang="fr-FR" sz="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endParaRPr lang="fr-FR" sz="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fr-FR" sz="8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Gestion de la scolarité</a:t>
                      </a:r>
                    </a:p>
                  </a:txBody>
                  <a:tcPr marL="36000" marR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2586">
                <a:tc>
                  <a:txBody>
                    <a:bodyPr/>
                    <a:lstStyle/>
                    <a:p>
                      <a:pPr lvl="0" algn="l">
                        <a:spcAft>
                          <a:spcPts val="0"/>
                        </a:spcAft>
                      </a:pP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Céline PIEDADE-DUPUIS</a:t>
                      </a:r>
                    </a:p>
                    <a:p>
                      <a:pPr lvl="0" algn="l">
                        <a:spcAft>
                          <a:spcPts val="0"/>
                        </a:spcAft>
                      </a:pPr>
                      <a:r>
                        <a:rPr lang="fr-FR" sz="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(référente SHN)</a:t>
                      </a:r>
                    </a:p>
                    <a:p>
                      <a:pPr lvl="0" algn="l">
                        <a:spcAft>
                          <a:spcPts val="0"/>
                        </a:spcAft>
                      </a:pPr>
                      <a:endParaRPr lang="fr-FR" sz="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l">
                        <a:spcAft>
                          <a:spcPts val="0"/>
                        </a:spcAft>
                      </a:pP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Lucile BLANC (référente </a:t>
                      </a:r>
                      <a:r>
                        <a:rPr lang="fr-FR" sz="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Formation Continue)</a:t>
                      </a:r>
                    </a:p>
                    <a:p>
                      <a:pPr lvl="0" algn="l">
                        <a:spcAft>
                          <a:spcPts val="0"/>
                        </a:spcAft>
                      </a:pPr>
                      <a:endParaRPr lang="fr-FR" sz="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l">
                        <a:spcAft>
                          <a:spcPts val="0"/>
                        </a:spcAft>
                      </a:pP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Sarah LOSI </a:t>
                      </a:r>
                    </a:p>
                    <a:p>
                      <a:pPr lvl="0" algn="l">
                        <a:spcAft>
                          <a:spcPts val="0"/>
                        </a:spcAft>
                      </a:pPr>
                      <a:r>
                        <a:rPr lang="fr-FR" sz="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(référente handicap)</a:t>
                      </a:r>
                    </a:p>
                    <a:p>
                      <a:pPr lvl="0" algn="l">
                        <a:spcAft>
                          <a:spcPts val="0"/>
                        </a:spcAft>
                      </a:pPr>
                      <a:endParaRPr lang="fr-FR" sz="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l">
                        <a:spcAft>
                          <a:spcPts val="0"/>
                        </a:spcAft>
                      </a:pPr>
                      <a:r>
                        <a:rPr lang="fr-FR" sz="7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Nazmiye</a:t>
                      </a: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YILDRIM</a:t>
                      </a:r>
                    </a:p>
                    <a:p>
                      <a:pPr lvl="0" algn="l">
                        <a:spcAft>
                          <a:spcPts val="0"/>
                        </a:spcAft>
                      </a:pPr>
                      <a:r>
                        <a:rPr lang="fr-FR" sz="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(référente ETC)</a:t>
                      </a:r>
                    </a:p>
                    <a:p>
                      <a:pPr lvl="0" algn="l">
                        <a:spcAft>
                          <a:spcPts val="0"/>
                        </a:spcAft>
                      </a:pPr>
                      <a:endParaRPr lang="fr-FR" sz="7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Nadia LACHKAR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(référente RI)</a:t>
                      </a:r>
                      <a:r>
                        <a:rPr lang="fr-FR" sz="7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Myriam BISOGNIN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1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(référente césure)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1" i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Marion DAL ZOTTO</a:t>
                      </a:r>
                    </a:p>
                  </a:txBody>
                  <a:tcPr marL="36000" marR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04 76 82 20 32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04 76 82 20 54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04 76 82 20 53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04 76 82</a:t>
                      </a:r>
                      <a:r>
                        <a:rPr lang="fr-FR" sz="7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20 17</a:t>
                      </a: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04 76 82 20 51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04 76 82 20 52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04 76 82</a:t>
                      </a:r>
                      <a:r>
                        <a:rPr lang="fr-FR" sz="7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20 17</a:t>
                      </a: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511">
                <a:tc gridSpan="2">
                  <a:txBody>
                    <a:bodyPr/>
                    <a:lstStyle/>
                    <a:p>
                      <a:pPr lvl="0" algn="ctr">
                        <a:spcAft>
                          <a:spcPts val="0"/>
                        </a:spcAft>
                      </a:pP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0" name="Rectangle à coins arrondis 39"/>
          <p:cNvSpPr/>
          <p:nvPr/>
        </p:nvSpPr>
        <p:spPr>
          <a:xfrm>
            <a:off x="1905871" y="2141201"/>
            <a:ext cx="1638065" cy="864095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lvl="0" algn="ctr"/>
            <a:r>
              <a:rPr lang="fr-FR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Pôle RH, ADE et Hélico</a:t>
            </a:r>
          </a:p>
          <a:p>
            <a:pPr algn="ctr"/>
            <a:endParaRPr lang="fr-FR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iuga-ade-helico@univ-grenoble-alpes.fr</a:t>
            </a:r>
          </a:p>
          <a:p>
            <a:pPr lvl="0" algn="ctr"/>
            <a:endParaRPr lang="fr-FR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" name="Tableau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268816"/>
              </p:ext>
            </p:extLst>
          </p:nvPr>
        </p:nvGraphicFramePr>
        <p:xfrm>
          <a:off x="1907705" y="3059534"/>
          <a:ext cx="1618869" cy="16156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02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667">
                  <a:extLst>
                    <a:ext uri="{9D8B030D-6E8A-4147-A177-3AD203B41FA5}">
                      <a16:colId xmlns:a16="http://schemas.microsoft.com/office/drawing/2014/main" val="487370912"/>
                    </a:ext>
                  </a:extLst>
                </a:gridCol>
              </a:tblGrid>
              <a:tr h="36231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Coordinateur du pôle RH/ADE/HELICO</a:t>
                      </a:r>
                    </a:p>
                  </a:txBody>
                  <a:tcPr marL="36000" marR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277">
                <a:tc>
                  <a:txBody>
                    <a:bodyPr/>
                    <a:lstStyle/>
                    <a:p>
                      <a:pPr algn="l"/>
                      <a:r>
                        <a:rPr lang="fr-F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Soane TALALUA</a:t>
                      </a: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04 38 49 84 53</a:t>
                      </a:r>
                    </a:p>
                  </a:txBody>
                  <a:tcPr marL="36000" marR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794"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fr-F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Gestion RH</a:t>
                      </a:r>
                    </a:p>
                  </a:txBody>
                  <a:tcPr marL="36000" marR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6556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fr-FR" sz="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Sylvain MOLLET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endParaRPr lang="fr-FR" sz="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fr-F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Gestion</a:t>
                      </a:r>
                      <a:r>
                        <a:rPr lang="fr-FR" sz="7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ADE/HELICO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fr-FR" sz="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Chloé HATTIER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buFontTx/>
                        <a:buNone/>
                      </a:pPr>
                      <a:r>
                        <a:rPr lang="fr-FR" sz="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Catherine</a:t>
                      </a:r>
                      <a:r>
                        <a:rPr lang="fr-FR" sz="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POLANO (20%)</a:t>
                      </a:r>
                      <a:endParaRPr lang="fr-FR" sz="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04 38 49 84 55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04 56 52 97 45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04 56 52 97 45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2" name="Rectangle à coins arrondis 21"/>
          <p:cNvSpPr/>
          <p:nvPr/>
        </p:nvSpPr>
        <p:spPr>
          <a:xfrm>
            <a:off x="3612848" y="2119202"/>
            <a:ext cx="1629961" cy="908092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fr-FR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Pôle finance achats</a:t>
            </a:r>
          </a:p>
          <a:p>
            <a:pPr algn="ctr"/>
            <a:endParaRPr lang="fr-FR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iuga-finances@univ-grenoble-alpes.fr</a:t>
            </a:r>
          </a:p>
          <a:p>
            <a:pPr algn="ctr"/>
            <a:endParaRPr lang="fr-FR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912357" y="4659988"/>
            <a:ext cx="1614217" cy="1090384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fr-FR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Pôle Accueil, Logistique</a:t>
            </a:r>
          </a:p>
          <a:p>
            <a:pPr algn="ctr"/>
            <a:r>
              <a:rPr lang="fr-FR" sz="800" dirty="0">
                <a:solidFill>
                  <a:schemeClr val="bg1"/>
                </a:solidFill>
              </a:rPr>
              <a:t>04 57 42 25 48</a:t>
            </a:r>
          </a:p>
          <a:p>
            <a:pPr algn="ctr"/>
            <a:r>
              <a:rPr lang="fr-FR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/>
              </a:rPr>
              <a:t>iuga-accueil@univ-grenoble-alpes.fr</a:t>
            </a:r>
            <a:endParaRPr lang="fr-FR" sz="7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iuga-maintenance@univ-grenoble-alpes.fr</a:t>
            </a:r>
          </a:p>
          <a:p>
            <a:pPr algn="ctr"/>
            <a:endParaRPr lang="fr-FR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3" name="Tableau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012855"/>
              </p:ext>
            </p:extLst>
          </p:nvPr>
        </p:nvGraphicFramePr>
        <p:xfrm>
          <a:off x="3587510" y="3060829"/>
          <a:ext cx="1681494" cy="11754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2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2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057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Coordinatrice du pôle</a:t>
                      </a:r>
                      <a:endParaRPr lang="fr-FR" sz="800" b="1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BUDGET</a:t>
                      </a:r>
                      <a:endParaRPr lang="fr-FR" sz="800" b="1" u="none" baseline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fr-F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Leila BEN SLAMA           </a:t>
                      </a: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04 76 82 20 03</a:t>
                      </a:r>
                    </a:p>
                  </a:txBody>
                  <a:tcPr marL="36000" marR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38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Gestion commandes,</a:t>
                      </a:r>
                      <a:r>
                        <a:rPr lang="fr-FR" sz="7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ordres</a:t>
                      </a:r>
                      <a:r>
                        <a:rPr lang="fr-FR" sz="7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mission</a:t>
                      </a:r>
                      <a:endParaRPr lang="fr-FR" sz="7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Pascale DEBARGE Catherine POLANO (80%)</a:t>
                      </a:r>
                    </a:p>
                  </a:txBody>
                  <a:tcPr marL="36000" marR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04 76 82</a:t>
                      </a:r>
                      <a:r>
                        <a:rPr lang="fr-FR" sz="7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20 09</a:t>
                      </a: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04 76 82</a:t>
                      </a:r>
                      <a:r>
                        <a:rPr lang="fr-FR" sz="7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20 86</a:t>
                      </a:r>
                      <a:endParaRPr lang="fr-FR" sz="7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Rectangle à coins arrondis 13"/>
          <p:cNvSpPr/>
          <p:nvPr/>
        </p:nvSpPr>
        <p:spPr>
          <a:xfrm>
            <a:off x="179512" y="548680"/>
            <a:ext cx="2105655" cy="504056"/>
          </a:xfrm>
          <a:prstGeom prst="roundRect">
            <a:avLst/>
          </a:prstGeom>
          <a:solidFill>
            <a:srgbClr val="7F7F7F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fr-FR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Chargée d’ingénierie et conseil en  Formation Continue </a:t>
            </a:r>
          </a:p>
          <a:p>
            <a:pPr algn="ctr"/>
            <a:r>
              <a:rPr lang="fr-FR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Claire HENRI ROUSSEAU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179513" y="1124744"/>
            <a:ext cx="2105654" cy="504056"/>
          </a:xfrm>
          <a:prstGeom prst="roundRect">
            <a:avLst/>
          </a:prstGeom>
          <a:solidFill>
            <a:srgbClr val="7F7F7F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fr-FR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Chargée de mission montage de projets et valorisation </a:t>
            </a:r>
          </a:p>
          <a:p>
            <a:pPr algn="ctr"/>
            <a:r>
              <a:rPr lang="fr-FR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Natacha SEIGNEURET </a:t>
            </a:r>
          </a:p>
        </p:txBody>
      </p:sp>
      <p:graphicFrame>
        <p:nvGraphicFramePr>
          <p:cNvPr id="19" name="Tableau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533603"/>
              </p:ext>
            </p:extLst>
          </p:nvPr>
        </p:nvGraphicFramePr>
        <p:xfrm>
          <a:off x="1923374" y="5792228"/>
          <a:ext cx="1681429" cy="9603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2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1166"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fr-FR" sz="8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1507">
                <a:tc>
                  <a:txBody>
                    <a:bodyPr/>
                    <a:lstStyle/>
                    <a:p>
                      <a:r>
                        <a:rPr lang="fr-F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Bénédict</a:t>
                      </a:r>
                      <a:r>
                        <a:rPr lang="fr-FR" sz="7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BOUSSAGUET</a:t>
                      </a:r>
                      <a:endParaRPr lang="fr-FR" sz="7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accueil et logistique </a:t>
                      </a:r>
                    </a:p>
                    <a:p>
                      <a:endParaRPr lang="fr-FR" sz="7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Sébastien GUIRADO</a:t>
                      </a:r>
                    </a:p>
                    <a:p>
                      <a:r>
                        <a:rPr lang="fr-FR" sz="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Logistique,</a:t>
                      </a:r>
                      <a:r>
                        <a:rPr lang="fr-FR" sz="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6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maintenance</a:t>
                      </a:r>
                      <a:endParaRPr lang="fr-FR" sz="6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700" dirty="0">
                          <a:solidFill>
                            <a:schemeClr val="tx1"/>
                          </a:solidFill>
                        </a:rPr>
                        <a:t>04 57 42 25 48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06 84 58 41 69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1" name="Rectangle à coins arrondis 20"/>
          <p:cNvSpPr/>
          <p:nvPr/>
        </p:nvSpPr>
        <p:spPr>
          <a:xfrm>
            <a:off x="5377882" y="2133451"/>
            <a:ext cx="1656182" cy="893843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fr-FR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Pôle  SI</a:t>
            </a:r>
          </a:p>
          <a:p>
            <a:pPr algn="ctr">
              <a:lnSpc>
                <a:spcPts val="1200"/>
              </a:lnSpc>
              <a:defRPr/>
            </a:pPr>
            <a:r>
              <a:rPr lang="fr-FR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Alain LAMOUR</a:t>
            </a:r>
          </a:p>
          <a:p>
            <a:pPr algn="ctr">
              <a:lnSpc>
                <a:spcPts val="1200"/>
              </a:lnSpc>
            </a:pPr>
            <a:r>
              <a:rPr lang="fr-F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04 76 82 20 05</a:t>
            </a:r>
          </a:p>
          <a:p>
            <a:pPr algn="ctr">
              <a:lnSpc>
                <a:spcPts val="1200"/>
              </a:lnSpc>
            </a:pPr>
            <a:r>
              <a:rPr lang="fr-F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iuga-informatique@univ-grenoble-alpes.fr</a:t>
            </a:r>
          </a:p>
        </p:txBody>
      </p:sp>
      <p:graphicFrame>
        <p:nvGraphicFramePr>
          <p:cNvPr id="24" name="Tableau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673754"/>
              </p:ext>
            </p:extLst>
          </p:nvPr>
        </p:nvGraphicFramePr>
        <p:xfrm>
          <a:off x="5377881" y="3114203"/>
          <a:ext cx="1656183" cy="7948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37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2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6685"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fr-FR" sz="8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89">
                <a:tc>
                  <a:txBody>
                    <a:bodyPr/>
                    <a:lstStyle/>
                    <a:p>
                      <a:r>
                        <a:rPr lang="fr-F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cours de recrutement</a:t>
                      </a:r>
                    </a:p>
                    <a:p>
                      <a:endParaRPr lang="fr-FR" sz="7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Sami DKHIL</a:t>
                      </a:r>
                    </a:p>
                  </a:txBody>
                  <a:tcPr marL="36000" marR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04 76 82</a:t>
                      </a:r>
                      <a:r>
                        <a:rPr lang="fr-FR" sz="70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20 07</a:t>
                      </a:r>
                      <a:endParaRPr lang="fr-FR" sz="7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04 76 82 20 06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6" name="Rectangle à coins arrondis 25"/>
          <p:cNvSpPr/>
          <p:nvPr/>
        </p:nvSpPr>
        <p:spPr>
          <a:xfrm>
            <a:off x="7218518" y="2124078"/>
            <a:ext cx="1692445" cy="903216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r"/>
            <a:r>
              <a:rPr lang="fr-FR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intégrée au BAPSO</a:t>
            </a:r>
          </a:p>
          <a:p>
            <a:pPr algn="ctr">
              <a:lnSpc>
                <a:spcPts val="1200"/>
              </a:lnSpc>
              <a:defRPr/>
            </a:pPr>
            <a:r>
              <a:rPr lang="fr-FR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Marie-Madeleine BOUILLON</a:t>
            </a:r>
          </a:p>
          <a:p>
            <a:pPr algn="ctr">
              <a:lnSpc>
                <a:spcPts val="1200"/>
              </a:lnSpc>
            </a:pPr>
            <a:r>
              <a:rPr lang="fr-F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04 76 82 20 42</a:t>
            </a:r>
          </a:p>
          <a:p>
            <a:pPr algn="ctr">
              <a:lnSpc>
                <a:spcPts val="1200"/>
              </a:lnSpc>
            </a:pPr>
            <a:r>
              <a:rPr lang="fr-F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iuga-bibliotheque@univ-grenoble-alpes.fr</a:t>
            </a:r>
          </a:p>
          <a:p>
            <a:pPr algn="r"/>
            <a:endParaRPr lang="fr-FR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7" name="Tableau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781478"/>
              </p:ext>
            </p:extLst>
          </p:nvPr>
        </p:nvGraphicFramePr>
        <p:xfrm>
          <a:off x="7218518" y="3142564"/>
          <a:ext cx="1692446" cy="18183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87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36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244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758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Magasinières</a:t>
                      </a:r>
                    </a:p>
                    <a:p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Nathalie FRAISSE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Charline GOURMAND</a:t>
                      </a:r>
                    </a:p>
                    <a:p>
                      <a:endParaRPr lang="fr-FR" sz="7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7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Renfort catalogage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Sandra OGIER</a:t>
                      </a:r>
                    </a:p>
                  </a:txBody>
                  <a:tcPr marL="36000" marR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04 76 82 20 43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04 38 49 84 63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7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/>
                        <a:t>04 38 49 84 63</a:t>
                      </a:r>
                      <a:endParaRPr lang="fr-FR" sz="7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5" name="Rectangle à coins arrondis 24"/>
          <p:cNvSpPr/>
          <p:nvPr/>
        </p:nvSpPr>
        <p:spPr>
          <a:xfrm>
            <a:off x="3576170" y="4223595"/>
            <a:ext cx="1681494" cy="396161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fr-FR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Antenne CERMOSEM </a:t>
            </a:r>
            <a:endParaRPr lang="fr-FR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Mirabel - Ardèche</a:t>
            </a:r>
          </a:p>
        </p:txBody>
      </p:sp>
      <p:graphicFrame>
        <p:nvGraphicFramePr>
          <p:cNvPr id="30" name="Tableau 29"/>
          <p:cNvGraphicFramePr>
            <a:graphicFrameLocks noGrp="1"/>
          </p:cNvGraphicFramePr>
          <p:nvPr>
            <p:extLst/>
          </p:nvPr>
        </p:nvGraphicFramePr>
        <p:xfrm>
          <a:off x="3587511" y="4758286"/>
          <a:ext cx="1681494" cy="5602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81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02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Budget, commandes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fr-FR" sz="800" b="1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ordres de mission 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fr-F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Samia KALBAOUI           </a:t>
                      </a:r>
                      <a:r>
                        <a:rPr lang="fr-FR" sz="7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04 75</a:t>
                      </a:r>
                      <a:r>
                        <a:rPr lang="fr-FR" sz="7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36 30 50</a:t>
                      </a:r>
                      <a:r>
                        <a:rPr lang="fr-FR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</a:t>
                      </a:r>
                    </a:p>
                  </a:txBody>
                  <a:tcPr marL="36000" marR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1" name="Rectangle à coins arrondis 30"/>
          <p:cNvSpPr/>
          <p:nvPr/>
        </p:nvSpPr>
        <p:spPr>
          <a:xfrm>
            <a:off x="5377881" y="3918742"/>
            <a:ext cx="1656183" cy="396161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fr-FR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Antenne CERMOSEM </a:t>
            </a:r>
            <a:endParaRPr lang="fr-FR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Mirabel - Ardèche</a:t>
            </a:r>
          </a:p>
        </p:txBody>
      </p:sp>
      <p:graphicFrame>
        <p:nvGraphicFramePr>
          <p:cNvPr id="34" name="Tableau 33"/>
          <p:cNvGraphicFramePr>
            <a:graphicFrameLocks noGrp="1"/>
          </p:cNvGraphicFramePr>
          <p:nvPr>
            <p:extLst/>
          </p:nvPr>
        </p:nvGraphicFramePr>
        <p:xfrm>
          <a:off x="5383409" y="4365898"/>
          <a:ext cx="1681494" cy="4291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81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91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Système</a:t>
                      </a:r>
                      <a:r>
                        <a:rPr lang="fr-FR" sz="8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d’information</a:t>
                      </a:r>
                      <a:endParaRPr lang="fr-FR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Nicolas ROBINET            </a:t>
                      </a:r>
                      <a:r>
                        <a:rPr lang="fr-FR" sz="7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04 75 36 30 55</a:t>
                      </a:r>
                    </a:p>
                  </a:txBody>
                  <a:tcPr marL="36000" marR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48" name="Connecteur droit 47"/>
          <p:cNvCxnSpPr/>
          <p:nvPr/>
        </p:nvCxnSpPr>
        <p:spPr>
          <a:xfrm>
            <a:off x="971600" y="1823419"/>
            <a:ext cx="6954209" cy="36693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/>
          <p:nvPr/>
        </p:nvCxnSpPr>
        <p:spPr>
          <a:xfrm>
            <a:off x="7914763" y="1860112"/>
            <a:ext cx="674" cy="216024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/>
          <p:nvPr/>
        </p:nvCxnSpPr>
        <p:spPr>
          <a:xfrm>
            <a:off x="4397690" y="1852418"/>
            <a:ext cx="4397" cy="235571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/>
          <p:cNvCxnSpPr/>
          <p:nvPr/>
        </p:nvCxnSpPr>
        <p:spPr>
          <a:xfrm flipH="1">
            <a:off x="6168633" y="1839282"/>
            <a:ext cx="6773" cy="255524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/>
          <p:nvPr/>
        </p:nvCxnSpPr>
        <p:spPr>
          <a:xfrm>
            <a:off x="2635154" y="1821239"/>
            <a:ext cx="8795" cy="254897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>
          <a:xfrm flipH="1">
            <a:off x="971602" y="1839282"/>
            <a:ext cx="12217" cy="255524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3602881" y="6580342"/>
            <a:ext cx="1836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i="1" dirty="0">
                <a:latin typeface="+mj-lt"/>
              </a:rPr>
              <a:t>Mis à jour </a:t>
            </a:r>
            <a:r>
              <a:rPr lang="fr-FR" sz="1100" i="1">
                <a:latin typeface="+mj-lt"/>
              </a:rPr>
              <a:t>le 1</a:t>
            </a:r>
            <a:r>
              <a:rPr lang="fr-FR" sz="1100" i="1" baseline="30000">
                <a:latin typeface="+mj-lt"/>
              </a:rPr>
              <a:t>er</a:t>
            </a:r>
            <a:r>
              <a:rPr lang="fr-FR" sz="1100" i="1">
                <a:latin typeface="+mj-lt"/>
              </a:rPr>
              <a:t> avril 2021</a:t>
            </a:r>
            <a:endParaRPr lang="fr-FR" sz="1100" i="1" dirty="0">
              <a:latin typeface="+mj-lt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0" y="-15397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2/2</a:t>
            </a:r>
          </a:p>
        </p:txBody>
      </p:sp>
      <p:sp>
        <p:nvSpPr>
          <p:cNvPr id="41" name="Rectangle à coins arrondis 40"/>
          <p:cNvSpPr/>
          <p:nvPr/>
        </p:nvSpPr>
        <p:spPr>
          <a:xfrm>
            <a:off x="361978" y="20205"/>
            <a:ext cx="1152128" cy="388533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lvl="0" algn="ctr">
              <a:lnSpc>
                <a:spcPts val="1200"/>
              </a:lnSpc>
            </a:pPr>
            <a:r>
              <a:rPr lang="fr-FR" sz="1100" b="1" dirty="0">
                <a:solidFill>
                  <a:schemeClr val="bg1"/>
                </a:solidFill>
                <a:latin typeface="Arial" pitchFamily="34" charset="0"/>
                <a:cs typeface="Arial" panose="020B0604020202020204" pitchFamily="34" charset="0"/>
              </a:rPr>
              <a:t>IUGA</a:t>
            </a:r>
          </a:p>
        </p:txBody>
      </p:sp>
      <p:sp>
        <p:nvSpPr>
          <p:cNvPr id="42" name="Rectangle à coins arrondis 41"/>
          <p:cNvSpPr/>
          <p:nvPr/>
        </p:nvSpPr>
        <p:spPr>
          <a:xfrm>
            <a:off x="2635154" y="115104"/>
            <a:ext cx="3277988" cy="482806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lvl="0" algn="ctr">
              <a:lnSpc>
                <a:spcPts val="1200"/>
              </a:lnSpc>
            </a:pPr>
            <a:endParaRPr lang="fr-FR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algn="ctr">
              <a:lnSpc>
                <a:spcPts val="1200"/>
              </a:lnSpc>
            </a:pPr>
            <a:endParaRPr lang="fr-FR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algn="ctr">
              <a:lnSpc>
                <a:spcPts val="1200"/>
              </a:lnSpc>
            </a:pPr>
            <a:r>
              <a:rPr lang="fr-F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Directeur Jean-Christophe DISSART</a:t>
            </a:r>
          </a:p>
          <a:p>
            <a:pPr lvl="0" algn="ctr">
              <a:lnSpc>
                <a:spcPts val="1200"/>
              </a:lnSpc>
            </a:pPr>
            <a:r>
              <a:rPr lang="fr-F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Directrice adjointe Paule-Annick DAVOINE</a:t>
            </a:r>
          </a:p>
          <a:p>
            <a:pPr lvl="0" algn="ctr">
              <a:lnSpc>
                <a:spcPts val="1200"/>
              </a:lnSpc>
            </a:pPr>
            <a:endParaRPr lang="fr-FR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fr-FR" sz="1100" b="1" dirty="0">
                <a:solidFill>
                  <a:schemeClr val="bg1"/>
                </a:solidFill>
              </a:rPr>
              <a:t> </a:t>
            </a:r>
            <a:endParaRPr lang="fr-FR" sz="1100" dirty="0">
              <a:solidFill>
                <a:schemeClr val="bg1"/>
              </a:solidFill>
            </a:endParaRPr>
          </a:p>
          <a:p>
            <a:pPr algn="ctr">
              <a:lnSpc>
                <a:spcPts val="1200"/>
              </a:lnSpc>
            </a:pPr>
            <a:endParaRPr lang="fr-FR" sz="1100" dirty="0">
              <a:solidFill>
                <a:schemeClr val="bg1"/>
              </a:solidFill>
              <a:latin typeface="Arial" pitchFamily="34" charset="0"/>
              <a:cs typeface="Arial" pitchFamily="34" charset="0"/>
              <a:sym typeface="Wingdings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2622452" y="652049"/>
            <a:ext cx="3303392" cy="840485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fr-FR" sz="900" b="1" dirty="0">
                <a:solidFill>
                  <a:schemeClr val="bg1"/>
                </a:solidFill>
              </a:rPr>
              <a:t>Directrice administrative de composante  </a:t>
            </a:r>
          </a:p>
          <a:p>
            <a:pPr lvl="0" algn="ctr"/>
            <a:r>
              <a:rPr lang="fr-FR" sz="900" b="1" dirty="0">
                <a:solidFill>
                  <a:schemeClr val="bg1"/>
                </a:solidFill>
              </a:rPr>
              <a:t>Caroline BIARD</a:t>
            </a:r>
          </a:p>
          <a:p>
            <a:pPr algn="ctr">
              <a:lnSpc>
                <a:spcPts val="1200"/>
              </a:lnSpc>
            </a:pPr>
            <a:r>
              <a:rPr lang="fr-FR" sz="900" b="1" dirty="0">
                <a:solidFill>
                  <a:schemeClr val="bg1"/>
                </a:solidFill>
                <a:cs typeface="Arial" panose="020B0604020202020204" pitchFamily="34" charset="0"/>
              </a:rPr>
              <a:t>04 76 82 20 02</a:t>
            </a:r>
            <a:endParaRPr lang="fr-FR" sz="400" dirty="0">
              <a:solidFill>
                <a:schemeClr val="bg1"/>
              </a:solidFill>
              <a:cs typeface="Arial" pitchFamily="34" charset="0"/>
              <a:sym typeface="Wingdings"/>
            </a:endParaRPr>
          </a:p>
          <a:p>
            <a:pPr marL="171450" indent="-171450" algn="ctr">
              <a:lnSpc>
                <a:spcPts val="1200"/>
              </a:lnSpc>
              <a:buFont typeface="Wingdings"/>
              <a:buChar char="Ø"/>
            </a:pPr>
            <a:r>
              <a:rPr lang="fr-FR" sz="800" dirty="0">
                <a:solidFill>
                  <a:schemeClr val="bg1"/>
                </a:solidFill>
                <a:cs typeface="Arial" panose="020B0604020202020204" pitchFamily="34" charset="0"/>
              </a:rPr>
              <a:t>iuga-direction@univ-grenoble-alpes.fr</a:t>
            </a:r>
          </a:p>
          <a:p>
            <a:pPr lvl="0" algn="ctr"/>
            <a:endParaRPr lang="fr-FR" sz="900" dirty="0">
              <a:solidFill>
                <a:schemeClr val="bg1"/>
              </a:solidFill>
            </a:endParaRPr>
          </a:p>
        </p:txBody>
      </p:sp>
      <p:sp>
        <p:nvSpPr>
          <p:cNvPr id="36" name="Rectangle à coins arrondis 24">
            <a:extLst>
              <a:ext uri="{FF2B5EF4-FFF2-40B4-BE49-F238E27FC236}">
                <a16:creationId xmlns:a16="http://schemas.microsoft.com/office/drawing/2014/main" id="{323AC905-8019-41CA-BC85-F9C341651D6E}"/>
              </a:ext>
            </a:extLst>
          </p:cNvPr>
          <p:cNvSpPr/>
          <p:nvPr/>
        </p:nvSpPr>
        <p:spPr>
          <a:xfrm>
            <a:off x="6583875" y="655697"/>
            <a:ext cx="1681494" cy="396161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fr-FR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Antenne CERMOSEM </a:t>
            </a:r>
            <a:endParaRPr lang="fr-FR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Mirabel - Ardèche</a:t>
            </a:r>
          </a:p>
        </p:txBody>
      </p:sp>
      <p:graphicFrame>
        <p:nvGraphicFramePr>
          <p:cNvPr id="44" name="Tableau 43">
            <a:extLst>
              <a:ext uri="{FF2B5EF4-FFF2-40B4-BE49-F238E27FC236}">
                <a16:creationId xmlns:a16="http://schemas.microsoft.com/office/drawing/2014/main" id="{B7A6E444-3844-4AA7-A295-ECF3681D1A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347021"/>
              </p:ext>
            </p:extLst>
          </p:nvPr>
        </p:nvGraphicFramePr>
        <p:xfrm>
          <a:off x="6583875" y="1112647"/>
          <a:ext cx="1681494" cy="6831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81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0274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fr-FR" sz="7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Gestion de projets 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fr-F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Nicolas SENIL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fr-F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Mélodie ROCHE</a:t>
                      </a:r>
                      <a:br>
                        <a:rPr lang="fr-F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7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Aurélie PERRET</a:t>
                      </a:r>
                      <a:endParaRPr lang="fr-FR" sz="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5" name="Image 44">
            <a:extLst>
              <a:ext uri="{FF2B5EF4-FFF2-40B4-BE49-F238E27FC236}">
                <a16:creationId xmlns:a16="http://schemas.microsoft.com/office/drawing/2014/main" id="{1A239C09-5FB3-4279-9496-6A534A6EEB8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448" y="5454936"/>
            <a:ext cx="1445915" cy="1068927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7B2B7D99-8CF1-4ECA-9E90-940D63C421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8363" y="5566284"/>
            <a:ext cx="1978527" cy="1176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69674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b="1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56928</TotalTime>
  <Words>486</Words>
  <Application>Microsoft Office PowerPoint</Application>
  <PresentationFormat>Affichage à l'écran (4:3)</PresentationFormat>
  <Paragraphs>181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Thème Office</vt:lpstr>
      <vt:lpstr>Présentation PowerPoint</vt:lpstr>
      <vt:lpstr>Présentation PowerPoint</vt:lpstr>
    </vt:vector>
  </TitlesOfParts>
  <Company>Université Joseph Fourier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bruyasm</dc:creator>
  <cp:lastModifiedBy>CAROLINE BIARD</cp:lastModifiedBy>
  <cp:revision>534</cp:revision>
  <cp:lastPrinted>2016-10-03T08:31:19Z</cp:lastPrinted>
  <dcterms:created xsi:type="dcterms:W3CDTF">2016-03-21T20:45:06Z</dcterms:created>
  <dcterms:modified xsi:type="dcterms:W3CDTF">2021-04-14T08:10:49Z</dcterms:modified>
</cp:coreProperties>
</file>