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7" r:id="rId2"/>
    <p:sldId id="448" r:id="rId3"/>
    <p:sldId id="450" r:id="rId4"/>
    <p:sldId id="451" r:id="rId5"/>
    <p:sldId id="449" r:id="rId6"/>
    <p:sldId id="455" r:id="rId7"/>
    <p:sldId id="456" r:id="rId8"/>
    <p:sldId id="457" r:id="rId9"/>
    <p:sldId id="458" r:id="rId10"/>
    <p:sldId id="460" r:id="rId11"/>
    <p:sldId id="464" r:id="rId12"/>
    <p:sldId id="465" r:id="rId13"/>
    <p:sldId id="466" r:id="rId14"/>
    <p:sldId id="459" r:id="rId15"/>
    <p:sldId id="467" r:id="rId16"/>
    <p:sldId id="462" r:id="rId17"/>
    <p:sldId id="463" r:id="rId18"/>
    <p:sldId id="452" r:id="rId19"/>
    <p:sldId id="453" r:id="rId20"/>
    <p:sldId id="461" r:id="rId21"/>
    <p:sldId id="468" r:id="rId22"/>
    <p:sldId id="1000" r:id="rId23"/>
    <p:sldId id="1001" r:id="rId24"/>
    <p:sldId id="100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610"/>
    <a:srgbClr val="202C41"/>
    <a:srgbClr val="0D1128"/>
    <a:srgbClr val="E4E4E4"/>
    <a:srgbClr val="FFFFFF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83" d="100"/>
          <a:sy n="83" d="100"/>
        </p:scale>
        <p:origin x="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AA1AD9-D799-A04E-8EBC-E9E2A6592F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2499" y="1233352"/>
            <a:ext cx="1511368" cy="9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EDEC09-1D4F-AF4F-BDB0-B3E7D68A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21551" y="688242"/>
            <a:ext cx="11246788" cy="910150"/>
          </a:xfrm>
          <a:prstGeom prst="rect">
            <a:avLst/>
          </a:prstGeom>
          <a:solidFill>
            <a:srgbClr val="202C4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551" y="786075"/>
            <a:ext cx="11246788" cy="714484"/>
          </a:xfrm>
          <a:prstGeom prst="rect">
            <a:avLst/>
          </a:prstGeom>
        </p:spPr>
        <p:txBody>
          <a:bodyPr/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1551" y="1795186"/>
            <a:ext cx="11246788" cy="495898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>
              <a:spcBef>
                <a:spcPts val="1200"/>
              </a:spcBef>
              <a:spcAft>
                <a:spcPts val="600"/>
              </a:spcAft>
              <a:buClr>
                <a:srgbClr val="E06436"/>
              </a:buClr>
              <a:buFontTx/>
              <a:buChar char="►"/>
              <a:defRPr>
                <a:solidFill>
                  <a:srgbClr val="242D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17550" indent="-268288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E0643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160" indent="-228594">
              <a:buFont typeface="Courier New" panose="02070309020205020404" pitchFamily="49" charset="0"/>
              <a:buChar char="o"/>
              <a:defRPr>
                <a:solidFill>
                  <a:srgbClr val="242D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rgbClr val="242D4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94" y="85450"/>
            <a:ext cx="1305145" cy="55728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778710" y="6524786"/>
            <a:ext cx="55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5FD8D-FE22-4A7B-98C2-0DB5594195D7}" type="slidenum">
              <a:rPr lang="fr-FR" sz="1600" smtClean="0"/>
              <a:t>‹N°›</a:t>
            </a:fld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3841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  <p:sldLayoutId id="2147483758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uga.univ-grenoble-alpes.fr/scolarite/dates-de-rentree-2025-2026-486030.kjsp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ormations.univ-grenoble-alpes.fr/fr/index/acces-directs/offre-de-cours-pour-etudiants-en-echange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univ-grenoble-alpes.fr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ntegre-grenoble.org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v-grenoble-alpes.fr/actualites/agenda/agenda-international/journees-d-integration-des-etudiants-internationaux-grenoble--707835.kjsp?RH=1573726031684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andicap.univ-grenoble-alpes.fr/fr/menu-principal/amenagement-des-etudes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ccueil-sah@univ-grenoble-alpes.fr" TargetMode="External"/><Relationship Id="rId2" Type="http://schemas.openxmlformats.org/officeDocument/2006/relationships/hyperlink" Target="https://handicap.univ-grenoble-alpes.fr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tudierendromeardeche.fr/fr/vie-etudiante/sante/centre-de-sante-jeunes-de-valence/le-centre-de-sante-jeunes-a-valence-26--315452.kjsp" TargetMode="External"/><Relationship Id="rId4" Type="http://schemas.openxmlformats.org/officeDocument/2006/relationships/hyperlink" Target="https://centre-sante.univ-grenoble-alpes.fr/fr/menu-principal/les-etudiants/prendre-rendez-vous/demande-d-amenagements-pour-les-etudiants-en-situation-de-handicap--765540.kjsp?RH=153778173448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buclet@univ-grenoble-alpes.fr" TargetMode="External"/><Relationship Id="rId2" Type="http://schemas.openxmlformats.org/officeDocument/2006/relationships/hyperlink" Target="mailto:stephane.heritier@univ-grenoble-alpes.fr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uga.international@univ-grenoble-alpes.fr" TargetMode="External"/><Relationship Id="rId4" Type="http://schemas.openxmlformats.org/officeDocument/2006/relationships/hyperlink" Target="mailto:nadia.lachkar@univ-grenoble-alpes.f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081714" y="2714775"/>
            <a:ext cx="543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à l’Institut d’Urbanisme et de Géographie Alpine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692048" y="4444925"/>
            <a:ext cx="480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 d’accueil – 5 septembre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8945AE9E-4DBF-1943-BE8C-7C1208949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 utiles au déroulement de votre scolarité</a:t>
            </a:r>
          </a:p>
        </p:txBody>
      </p:sp>
    </p:spTree>
    <p:extLst>
      <p:ext uri="{BB962C8B-B14F-4D97-AF65-F5344CB8AC3E}">
        <p14:creationId xmlns:p14="http://schemas.microsoft.com/office/powerpoint/2010/main" val="371549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8300" y="1177016"/>
            <a:ext cx="1069539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Emplois du temps (ADE) à consulter sur Leo :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https://leo.univ-grenoble-alpes.fr/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Emploi du temps et examens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8" y="3457623"/>
            <a:ext cx="9916909" cy="2372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F2D3B4-E839-45D4-8AAD-053EB7566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33" y="1729257"/>
            <a:ext cx="11696131" cy="48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Calendrier des examens : dépend des filières (L3 en décembre, L1 et L2 début janvier, M1 plus tard en janvier) 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Présence obligatoire à la 1e session et à la 2e session (rattrapages en juin), cf. procédure envoyée par mail à Nadia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Lachkar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Aménagements possibles pour les rattrapages pour les étudiants présents uniquement au semestre 1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masters, important de vite vous renseigner sur les dates d’examen (différentes suivant les parcours) 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Emploi du temps et examens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4370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L1, L2, L3 : 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CM, cours magistraux (lectures) : Début 08/09. Attention réunions de rentrée L2 et L3 hier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TP, travaux pratiques et TD, travaux dirigés : consulter ADE </a:t>
            </a:r>
            <a:endParaRPr lang="fr-FR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voir site internet IUGA et emploi du temps (certains parcours fonctionnent avec des cours bloqués sur une semaine)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 de rentrée des M1 GAED le 15/09 de 10h00-11h puis réunions par parcours à 11h (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Géopoésice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et l’après-midi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 de rentrée des M1 U&amp;A le 08/09 de 10h00 à 12h00 puis réunions par parcours l’après-midi (15/09 pour le M2, sauf IDATT, le 08/09)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VERIFIER : </a:t>
            </a:r>
            <a:r>
              <a:rPr lang="fr-FR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https://iuga.univ-grenoble-alpes.fr/scolarite/dates-de-rentree-2025-2026-486030.kjsp</a:t>
            </a:r>
            <a:r>
              <a:rPr lang="fr-FR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Début des cours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0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de cours : vérifier ECTS et ouverture aux étudiants en échange </a:t>
            </a:r>
            <a:r>
              <a:rPr lang="fr-FR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http://formations.univ-grenoble-alpes.fr/fr/index/acces-directs/offre-de-cours-pour-etudiants-en-echange.html</a:t>
            </a:r>
            <a:r>
              <a:rPr lang="fr-FR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 de cours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35" y="3146633"/>
            <a:ext cx="5008483" cy="37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37041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Possibilité de choisir des cours dans plusieurs filières et années (vérifier compatibilité des emplois du temps)</a:t>
            </a:r>
          </a:p>
          <a:p>
            <a:pPr marL="342900" indent="-342900">
              <a:lnSpc>
                <a:spcPts val="26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Possibilité de prendre des cours hors IUGA (sport, FLE (français langue étrangère), autre discipline…)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minimum 50%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 à l’IUGA</a:t>
            </a:r>
          </a:p>
          <a:p>
            <a:pPr marL="342900" indent="-342900">
              <a:lnSpc>
                <a:spcPts val="26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de cours à valider </a:t>
            </a:r>
            <a:r>
              <a:rPr lang="fr-FR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les coordinateurs au plus tard le 1er </a:t>
            </a:r>
            <a:r>
              <a:rPr lang="fr-FR" sz="2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octobre </a:t>
            </a:r>
            <a:r>
              <a:rPr lang="fr-F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2025,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à communiquer à Nadia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Lachkar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(FICHE) ; communiquer tout changement à tous (Nadia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Lachkar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coordinateur IUGA +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d’origine)</a:t>
            </a:r>
          </a:p>
          <a:p>
            <a:pPr marL="342900" indent="-342900">
              <a:lnSpc>
                <a:spcPts val="26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Informer les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enseignant.e.s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dès que vous débutez un cours et si vous décidez de l’arrêter (notamment pour qu’ils vous inscrivent aux plateformes de cours en ligne)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de cours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5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 utiles</a:t>
            </a:r>
          </a:p>
        </p:txBody>
      </p:sp>
    </p:spTree>
    <p:extLst>
      <p:ext uri="{BB962C8B-B14F-4D97-AF65-F5344CB8AC3E}">
        <p14:creationId xmlns:p14="http://schemas.microsoft.com/office/powerpoint/2010/main" val="365093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 Cité Territoires (https://acteiuga.wixsite.com/acte-iuga)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 des étudiants de l’IUGA (iugabde@gmail.com)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au rez-de-chaussée du bâtiment « urbanisme »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ACTe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5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ISSO 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993927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Accueil International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https://international.univ-grenoble-alpes.fr/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 aux étudiants étrangers pour :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 recherche de logement,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l'obtention de votre visa ou titre de séjour (aide et assistance pour la constitution de votre dossier),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 couverture santé,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vie pratique à Grenoble.</a:t>
            </a:r>
          </a:p>
        </p:txBody>
      </p:sp>
    </p:spTree>
    <p:extLst>
      <p:ext uri="{BB962C8B-B14F-4D97-AF65-F5344CB8AC3E}">
        <p14:creationId xmlns:p14="http://schemas.microsoft.com/office/powerpoint/2010/main" val="144845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ISSO 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9939274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Adresse : 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Bâtiment MUSE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Allée Ampère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38400 Saint Martin d'Hères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y aller ?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transport en commun :</a:t>
            </a:r>
            <a:b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 lignes C5 et 11</a:t>
            </a:r>
            <a:b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Tram B et C </a:t>
            </a:r>
            <a:b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Arrêt </a:t>
            </a:r>
            <a:r>
              <a:rPr lang="fr-FR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 Fauré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</a:t>
            </a:r>
          </a:p>
        </p:txBody>
      </p:sp>
    </p:spTree>
    <p:extLst>
      <p:ext uri="{BB962C8B-B14F-4D97-AF65-F5344CB8AC3E}">
        <p14:creationId xmlns:p14="http://schemas.microsoft.com/office/powerpoint/2010/main" val="31408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993927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 pour l’accueil et l’intégration des étudiants internationaux</a:t>
            </a:r>
          </a:p>
          <a:p>
            <a:r>
              <a:rPr lang="fr-FR" sz="2000" dirty="0">
                <a:solidFill>
                  <a:srgbClr val="0C0C0C"/>
                </a:solidFill>
                <a:hlinkClick r:id="rId2"/>
              </a:rPr>
              <a:t>https://www.integre-grenoble.org/</a:t>
            </a:r>
            <a:endParaRPr lang="fr-FR" sz="2000" dirty="0">
              <a:solidFill>
                <a:srgbClr val="0C0C0C"/>
              </a:solidFill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178" y="3265502"/>
            <a:ext cx="7195960" cy="35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2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26363" y="2195235"/>
            <a:ext cx="993927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Week end </a:t>
            </a:r>
            <a:r>
              <a:rPr lang="fr-FR" sz="2000" b="1" dirty="0"/>
              <a:t>Sorties découverte des alentours de Grenoble</a:t>
            </a:r>
          </a:p>
          <a:p>
            <a:endParaRPr lang="fr-FR" sz="2000" b="1" dirty="0"/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https://www.univ-grenoble-alpes.fr/actualites/agenda/agenda-international/journees-d-integration-des-etudiants-internationaux-grenoble--707835.kjsp?RH=1573726031684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96" y="79010"/>
            <a:ext cx="5753903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1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Accompagnement du handicap					1/3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64CEDB9-E6CF-4679-99D6-F335B80E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/>
              <a:t>L’UGA accompagne les étudiants en situation de handicap durant leurs parcours à l’université</a:t>
            </a:r>
          </a:p>
          <a:p>
            <a:pPr>
              <a:lnSpc>
                <a:spcPct val="100000"/>
              </a:lnSpc>
            </a:pPr>
            <a:r>
              <a:rPr lang="fr-FR" dirty="0"/>
              <a:t>Vous pensez être en situation de handicap et avoir besoin d'aménagements pour vos cours et/ou vos examens ?</a:t>
            </a:r>
          </a:p>
          <a:p>
            <a:pPr>
              <a:lnSpc>
                <a:spcPct val="100000"/>
              </a:lnSpc>
            </a:pPr>
            <a:r>
              <a:rPr lang="fr-FR" dirty="0"/>
              <a:t>Vous avez besoin :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D’un tiers-temps pour les examens ?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De l’assistance d’un secrétaire pour lire / écrire ?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D’utiliser un matériel spécifique ?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0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606" y="759442"/>
            <a:ext cx="11246788" cy="714484"/>
          </a:xfrm>
        </p:spPr>
        <p:txBody>
          <a:bodyPr/>
          <a:lstStyle/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Accompagnement du handicap					 2/3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Procédure 							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64CEDB9-E6CF-4679-99D6-F335B80E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fr-FR" dirty="0"/>
              <a:t>Faites votre </a:t>
            </a:r>
            <a:r>
              <a:rPr lang="fr-FR" dirty="0">
                <a:hlinkClick r:id="rId2"/>
              </a:rPr>
              <a:t>demande d’aménagements en ligne </a:t>
            </a:r>
            <a:r>
              <a:rPr lang="fr-FR" dirty="0"/>
              <a:t>via le site web du Service Accueil Handicap</a:t>
            </a:r>
          </a:p>
          <a:p>
            <a:pPr lvl="0">
              <a:lnSpc>
                <a:spcPct val="110000"/>
              </a:lnSpc>
            </a:pPr>
            <a:r>
              <a:rPr lang="fr-FR" dirty="0"/>
              <a:t>Prenez rdv avec un médecin agréé qui validera votre entrée dans le dispositif handicap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Grenoble : Centre de Santé Universitaire 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Valence : Centre de Santé Jeunes Valence</a:t>
            </a:r>
          </a:p>
          <a:p>
            <a:pPr lvl="0">
              <a:lnSpc>
                <a:spcPct val="110000"/>
              </a:lnSpc>
            </a:pPr>
            <a:r>
              <a:rPr lang="fr-FR" dirty="0"/>
              <a:t>Le Service Accueil Handicap élaborera avec vous votre plan d’accompagnement</a:t>
            </a:r>
          </a:p>
          <a:p>
            <a:pPr lvl="0">
              <a:lnSpc>
                <a:spcPct val="110000"/>
              </a:lnSpc>
            </a:pPr>
            <a:r>
              <a:rPr lang="fr-FR" dirty="0"/>
              <a:t>Votre composante décidera des aménagements au mieux des possibilités</a:t>
            </a:r>
          </a:p>
          <a:p>
            <a:pPr marL="0" indent="0">
              <a:lnSpc>
                <a:spcPct val="110000"/>
              </a:lnSpc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036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64CEDB9-E6CF-4679-99D6-F335B80E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400" dirty="0">
                <a:solidFill>
                  <a:prstClr val="black"/>
                </a:solidFill>
              </a:rPr>
              <a:t>Pour toute question : 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Dans votre composante</a:t>
            </a:r>
          </a:p>
          <a:p>
            <a:pPr marL="0" lvl="0" indent="0">
              <a:buNone/>
            </a:pPr>
            <a:r>
              <a:rPr lang="fr-FR" sz="1800" dirty="0"/>
              <a:t>Référent handicap : 	Céline </a:t>
            </a:r>
            <a:r>
              <a:rPr lang="fr-FR" sz="1800" dirty="0" err="1"/>
              <a:t>Lutoff</a:t>
            </a:r>
            <a:r>
              <a:rPr lang="fr-FR" sz="1800" dirty="0"/>
              <a:t>, </a:t>
            </a:r>
            <a:r>
              <a:rPr lang="fr-FR" sz="1800" dirty="0" err="1"/>
              <a:t>Kamila</a:t>
            </a:r>
            <a:r>
              <a:rPr lang="fr-FR" sz="1800" dirty="0"/>
              <a:t> </a:t>
            </a:r>
            <a:r>
              <a:rPr lang="fr-FR" sz="1800" dirty="0" err="1"/>
              <a:t>Tabaka</a:t>
            </a:r>
            <a:r>
              <a:rPr lang="fr-FR" sz="1800" dirty="0"/>
              <a:t> (E. Roux ?)      Scolarité : Charline Beck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Auprès du </a:t>
            </a:r>
            <a:r>
              <a:rPr lang="fr-FR" sz="2400" dirty="0">
                <a:solidFill>
                  <a:prstClr val="black"/>
                </a:solidFill>
                <a:hlinkClick r:id="rId2"/>
              </a:rPr>
              <a:t>Servi</a:t>
            </a:r>
            <a:r>
              <a:rPr lang="fr-FR" sz="2400" dirty="0">
                <a:hlinkClick r:id="rId2"/>
              </a:rPr>
              <a:t>ce Accueil Handicap </a:t>
            </a:r>
            <a:r>
              <a:rPr lang="fr-FR" sz="2400" dirty="0"/>
              <a:t>=&gt; </a:t>
            </a:r>
            <a:r>
              <a:rPr lang="fr-FR" sz="2400" b="1" dirty="0"/>
              <a:t>04 76 74 85 75 </a:t>
            </a:r>
          </a:p>
          <a:p>
            <a:pPr marL="0" lvl="0" indent="0">
              <a:buNone/>
            </a:pPr>
            <a:r>
              <a:rPr lang="fr-FR" sz="2000" i="1" dirty="0">
                <a:hlinkClick r:id="rId3"/>
              </a:rPr>
              <a:t>accueil-sah@univ-grenoble-alpes.fr</a:t>
            </a:r>
            <a:endParaRPr lang="fr-FR" sz="2000" i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400" dirty="0">
                <a:solidFill>
                  <a:prstClr val="black"/>
                </a:solidFill>
              </a:rPr>
              <a:t>Pour prendre un rdv médical : </a:t>
            </a:r>
          </a:p>
          <a:p>
            <a:pPr lvl="0"/>
            <a:r>
              <a:rPr lang="fr-FR" sz="2400" dirty="0">
                <a:hlinkClick r:id="rId4"/>
              </a:rPr>
              <a:t>Centre de Santé Universitaire </a:t>
            </a:r>
            <a:r>
              <a:rPr lang="fr-FR" sz="2400" dirty="0"/>
              <a:t>=&gt; </a:t>
            </a:r>
            <a:r>
              <a:rPr lang="fr-FR" sz="2400" b="1" dirty="0"/>
              <a:t>04 76 82 40 50</a:t>
            </a:r>
          </a:p>
          <a:p>
            <a:pPr lvl="0"/>
            <a:r>
              <a:rPr lang="fr-FR" sz="2400" dirty="0">
                <a:hlinkClick r:id="rId5"/>
              </a:rPr>
              <a:t>Centre de Santé Jeunes Valence </a:t>
            </a:r>
            <a:r>
              <a:rPr lang="fr-FR" sz="2400" dirty="0"/>
              <a:t>=&gt; </a:t>
            </a:r>
            <a:r>
              <a:rPr lang="fr-FR" sz="2400" b="1" dirty="0"/>
              <a:t>04 75 56 62 11 </a:t>
            </a:r>
          </a:p>
          <a:p>
            <a:pPr marL="0" indent="0">
              <a:buNone/>
            </a:pPr>
            <a:r>
              <a:rPr lang="fr-FR" sz="2000" i="1" dirty="0"/>
              <a:t>centresantejeunes@mairie-valence.fr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CF28579-4A66-405B-B9C6-652A770D0740}"/>
              </a:ext>
            </a:extLst>
          </p:cNvPr>
          <p:cNvSpPr txBox="1">
            <a:spLocks/>
          </p:cNvSpPr>
          <p:nvPr/>
        </p:nvSpPr>
        <p:spPr>
          <a:xfrm>
            <a:off x="472606" y="741686"/>
            <a:ext cx="11246788" cy="71448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Accompagnement du handicap					 3/3</a:t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>Vos contacts 								</a:t>
            </a:r>
          </a:p>
        </p:txBody>
      </p:sp>
    </p:spTree>
    <p:extLst>
      <p:ext uri="{BB962C8B-B14F-4D97-AF65-F5344CB8AC3E}">
        <p14:creationId xmlns:p14="http://schemas.microsoft.com/office/powerpoint/2010/main" val="243823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>
            <a:off x="4182627" y="365634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>
            <a:extLst>
              <a:ext uri="{FF2B5EF4-FFF2-40B4-BE49-F238E27FC236}">
                <a16:creationId xmlns:a16="http://schemas.microsoft.com/office/drawing/2014/main" id="{41F3C6D9-ED8F-4248-934A-3F19730C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52" y="1045587"/>
            <a:ext cx="7113269" cy="238341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Bienvenue à Grenoble, bienvenue à l’Institut d’Urbanisme et de Géographie Alpine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23" y="3883695"/>
            <a:ext cx="6387152" cy="29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39801" y="2570349"/>
            <a:ext cx="9849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UFR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(unité de formation et de recherche) d’urbanisme et de géographie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« 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 d’urbanisme et de géographie de l’Université Grenoble Alpes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grandes filières (4 parcours de L2 et L3)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Aménagement du territoire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Espace et sociétés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Cité des Territoires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site</a:t>
            </a:r>
          </a:p>
          <a:p>
            <a:endParaRPr lang="fr-FR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7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2361390" y="2713499"/>
            <a:ext cx="7348133" cy="3914675"/>
            <a:chOff x="819193" y="2085703"/>
            <a:chExt cx="7348133" cy="3914675"/>
          </a:xfrm>
        </p:grpSpPr>
        <p:sp>
          <p:nvSpPr>
            <p:cNvPr id="7" name="Rectangle 6"/>
            <p:cNvSpPr/>
            <p:nvPr/>
          </p:nvSpPr>
          <p:spPr>
            <a:xfrm>
              <a:off x="2527252" y="5059853"/>
              <a:ext cx="3919268" cy="94052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1285" y="2702142"/>
              <a:ext cx="1748696" cy="211188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739" y="2763036"/>
              <a:ext cx="1840918" cy="205099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819193" y="2455817"/>
              <a:ext cx="734813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819193" y="2085703"/>
              <a:ext cx="73089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3416324" y="2128262"/>
              <a:ext cx="2114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Avenue Marie </a:t>
              </a:r>
              <a:r>
                <a:rPr lang="fr-FR" dirty="0" err="1"/>
                <a:t>Reynoard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378109" y="3053549"/>
              <a:ext cx="1541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Bâtiment </a:t>
              </a:r>
              <a:r>
                <a:rPr lang="fr-FR" sz="2000" dirty="0">
                  <a:solidFill>
                    <a:srgbClr val="FF0000"/>
                  </a:solidFill>
                </a:rPr>
                <a:t>G</a:t>
              </a:r>
              <a:r>
                <a:rPr lang="fr-FR" sz="2000" dirty="0"/>
                <a:t>éographie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35207" y="3053549"/>
              <a:ext cx="1561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Bâtiment </a:t>
              </a:r>
              <a:r>
                <a:rPr lang="fr-FR" sz="2000" dirty="0">
                  <a:solidFill>
                    <a:srgbClr val="FF0000"/>
                  </a:solidFill>
                </a:rPr>
                <a:t>U</a:t>
              </a:r>
              <a:r>
                <a:rPr lang="fr-FR" sz="2000" dirty="0"/>
                <a:t>rbanisme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372584" y="5193680"/>
              <a:ext cx="2420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Bâtiment </a:t>
              </a:r>
              <a:r>
                <a:rPr lang="fr-FR" sz="2000" dirty="0">
                  <a:solidFill>
                    <a:srgbClr val="FF0000"/>
                  </a:solidFill>
                </a:rPr>
                <a:t>T</a:t>
              </a:r>
              <a:r>
                <a:rPr lang="fr-FR" sz="2000" dirty="0"/>
                <a:t>erritoires</a:t>
              </a:r>
            </a:p>
            <a:p>
              <a:endParaRPr lang="fr-FR" sz="20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339575" y="3983805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/>
                <a:t>salle </a:t>
              </a:r>
              <a:r>
                <a:rPr lang="fr-FR" sz="1800" dirty="0">
                  <a:solidFill>
                    <a:srgbClr val="FF0000"/>
                  </a:solidFill>
                </a:rPr>
                <a:t>U</a:t>
              </a:r>
              <a:r>
                <a:rPr lang="fr-FR" sz="1800" dirty="0"/>
                <a:t>107) 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486358" y="3983805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/>
                <a:t>salle </a:t>
              </a:r>
              <a:r>
                <a:rPr lang="fr-FR" sz="1800" b="1" u="sng" dirty="0">
                  <a:solidFill>
                    <a:srgbClr val="FF0000"/>
                  </a:solidFill>
                </a:rPr>
                <a:t>G</a:t>
              </a:r>
              <a:r>
                <a:rPr lang="fr-FR" sz="1800" dirty="0"/>
                <a:t>107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887605" y="5565907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/>
                <a:t>salle </a:t>
              </a:r>
              <a:r>
                <a:rPr lang="fr-FR" sz="1800" dirty="0">
                  <a:solidFill>
                    <a:srgbClr val="FF0000"/>
                  </a:solidFill>
                </a:rPr>
                <a:t>T</a:t>
              </a:r>
              <a:r>
                <a:rPr lang="fr-FR" sz="1800" dirty="0"/>
                <a:t>207 </a:t>
              </a: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4112566" y="2566573"/>
              <a:ext cx="383794" cy="28885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53334" y="2553074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entrée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07966" y="1886457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900"/>
              </a:spcBef>
              <a:buClr>
                <a:srgbClr val="595959"/>
              </a:buClr>
              <a:buSzPct val="100000"/>
            </a:pPr>
            <a:r>
              <a:rPr lang="fr-FR" sz="2400" b="1" dirty="0">
                <a:solidFill>
                  <a:srgbClr val="0C0C0C"/>
                </a:solidFill>
              </a:rPr>
              <a:t>Cité des Territoires </a:t>
            </a:r>
            <a:r>
              <a:rPr lang="fr-FR" sz="2400" dirty="0">
                <a:solidFill>
                  <a:srgbClr val="0C0C0C"/>
                </a:solidFill>
              </a:rPr>
              <a:t>= site</a:t>
            </a:r>
          </a:p>
        </p:txBody>
      </p:sp>
    </p:spTree>
    <p:extLst>
      <p:ext uri="{BB962C8B-B14F-4D97-AF65-F5344CB8AC3E}">
        <p14:creationId xmlns:p14="http://schemas.microsoft.com/office/powerpoint/2010/main" val="97583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9939274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Coordinateurs départementaux :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Stéphane Héritier: licence parcours «  environnement » et « espace et sociétés » et master GAED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Nicolas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Buclet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licence parcours « Urbanisme » et parcours « Aménagement » et master « Urbanisme et aménagement »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Nadia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Lachkar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démarches administratives</a:t>
            </a:r>
          </a:p>
          <a:p>
            <a:endParaRPr lang="fr-FR" sz="20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 – relations internationales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9939274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Coordinateurs départementaux : coordonnées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Stéphane Héritier: bureau G401 4e étage bâtiment Géographie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Nicolas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Buclet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bureau T313 3ème étage bâtiment Territoires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Nadia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Lachkar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scolarité, rez-de-chaussée bâtiment Géographie (en télétravail mercredi et vendredi)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 – relations internationales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9939274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Adresses électroniques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prenom.nom@univ-grenoble-alpes.fr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stephane.heritier@univ-grenoble-alpes.fr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nicolas.buclet@univ-grenoble-alpes.fr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nadia.lachkar@univ-grenoble-alpes.fr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iuga.international@univ-grenoble-alpes.fr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 : utiliser votre adresse mail UGA (si besoin, faire un renvoi vers adresse perso)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 – relations internationales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4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 contacter ?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Coordinateurs : aspects pédagogiques et relations avec votre université d’origine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Scolarité : aspects administratifs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Tuteurs : conseil sur les cours, les examens…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Associations étudiantes : vie étudiante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Enseignant.e.s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pour toute question relative à un cours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 – relations internationales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3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695398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Tuteurs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Visite de la ville de Grenoble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Explication du système d’évaluation en France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Tutorat méthodologique (comment rédiger, les attendus d’un examen en France…)</a:t>
            </a: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serez contactés pour une première réunion !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L’Institut d’Urbanisme et de Géographie Alpine – relations internationales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6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9262</TotalTime>
  <Words>1206</Words>
  <Application>Microsoft Office PowerPoint</Application>
  <PresentationFormat>Grand écran</PresentationFormat>
  <Paragraphs>165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Lato</vt:lpstr>
      <vt:lpstr>Montserrat</vt:lpstr>
      <vt:lpstr>Verdana</vt:lpstr>
      <vt:lpstr>Wingdings</vt:lpstr>
      <vt:lpstr>Office Theme</vt:lpstr>
      <vt:lpstr>Présentation PowerPoint</vt:lpstr>
      <vt:lpstr>L’Institut d’Urbanisme et de Géographie Alpine</vt:lpstr>
      <vt:lpstr>L’Institut d’Urbanisme et de Géographie Alpine</vt:lpstr>
      <vt:lpstr>L’Institut d’Urbanisme et de Géographie Alpine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Informations utiles au déroulement de votre scolarité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 utiles</vt:lpstr>
      <vt:lpstr>Présentation PowerPoint</vt:lpstr>
      <vt:lpstr>ISSO ?</vt:lpstr>
      <vt:lpstr>ISSO ?</vt:lpstr>
      <vt:lpstr>IntEGre</vt:lpstr>
      <vt:lpstr>Présentation PowerPoint</vt:lpstr>
      <vt:lpstr>Accompagnement du handicap     1/3</vt:lpstr>
      <vt:lpstr>Accompagnement du handicap      2/3 Procédure         </vt:lpstr>
      <vt:lpstr>Présentation PowerPoint</vt:lpstr>
      <vt:lpstr>Bienvenue à Grenoble, bienvenue à l’Institut d’Urbanisme et de Géographie Alpine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NICOLAS BUCLET</cp:lastModifiedBy>
  <cp:revision>1100</cp:revision>
  <dcterms:created xsi:type="dcterms:W3CDTF">2017-02-21T04:29:22Z</dcterms:created>
  <dcterms:modified xsi:type="dcterms:W3CDTF">2025-09-05T08:53:03Z</dcterms:modified>
</cp:coreProperties>
</file>