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8" r:id="rId4"/>
    <p:sldId id="258" r:id="rId5"/>
    <p:sldId id="260" r:id="rId6"/>
    <p:sldId id="261" r:id="rId7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8"/>
  </p:normalViewPr>
  <p:slideViewPr>
    <p:cSldViewPr snapToGrid="0">
      <p:cViewPr varScale="1">
        <p:scale>
          <a:sx n="50" d="100"/>
          <a:sy n="50" d="100"/>
        </p:scale>
        <p:origin x="10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ag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os-etudiants@univ-grenoble-alpes.fr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389880" y="4775400"/>
            <a:ext cx="7598160" cy="104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000" b="1" strike="noStrike" spc="-1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Présentation du service informatique</a:t>
            </a:r>
            <a:endParaRPr lang="fr-FR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2"/>
          <p:cNvSpPr/>
          <p:nvPr/>
        </p:nvSpPr>
        <p:spPr>
          <a:xfrm>
            <a:off x="395280" y="6034320"/>
            <a:ext cx="4116240" cy="63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575657"/>
                </a:solidFill>
                <a:uFill>
                  <a:solidFill>
                    <a:srgbClr val="FFFFFF"/>
                  </a:solidFill>
                </a:uFill>
                <a:latin typeface="Montserrat-Bold"/>
                <a:ea typeface="DejaVu Sans"/>
              </a:rPr>
              <a:t>Service informatique CRIP</a:t>
            </a:r>
            <a:r>
              <a:rPr dirty="0"/>
              <a:t/>
            </a:r>
            <a:br>
              <a:rPr dirty="0"/>
            </a:br>
            <a:r>
              <a:rPr lang="fr-FR" sz="1800" b="1" strike="noStrike" spc="-1" dirty="0" smtClean="0">
                <a:solidFill>
                  <a:srgbClr val="575657"/>
                </a:solidFill>
                <a:uFill>
                  <a:solidFill>
                    <a:srgbClr val="FFFFFF"/>
                  </a:solidFill>
                </a:uFill>
                <a:latin typeface="Montserrat-Bold"/>
                <a:ea typeface="DejaVu Sans"/>
              </a:rPr>
              <a:t>Avril 2019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3"/>
          <p:cNvSpPr/>
          <p:nvPr/>
        </p:nvSpPr>
        <p:spPr>
          <a:xfrm>
            <a:off x="495000" y="5786640"/>
            <a:ext cx="453960" cy="7308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9" name="Image 38"/>
          <p:cNvPicPr/>
          <p:nvPr/>
        </p:nvPicPr>
        <p:blipFill>
          <a:blip r:embed="rId2"/>
          <a:stretch/>
        </p:blipFill>
        <p:spPr>
          <a:xfrm>
            <a:off x="0" y="547920"/>
            <a:ext cx="9140760" cy="5353200"/>
          </a:xfrm>
          <a:prstGeom prst="rect">
            <a:avLst/>
          </a:prstGeom>
          <a:ln>
            <a:noFill/>
          </a:ln>
        </p:spPr>
      </p:pic>
      <p:pic>
        <p:nvPicPr>
          <p:cNvPr id="40" name="Image 3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" y="72360"/>
            <a:ext cx="1280797" cy="1220760"/>
          </a:xfrm>
          <a:prstGeom prst="rect">
            <a:avLst/>
          </a:prstGeom>
          <a:ln>
            <a:noFill/>
          </a:ln>
        </p:spPr>
      </p:pic>
      <p:sp>
        <p:nvSpPr>
          <p:cNvPr id="41" name="CustomShape 4"/>
          <p:cNvSpPr/>
          <p:nvPr/>
        </p:nvSpPr>
        <p:spPr>
          <a:xfrm>
            <a:off x="4188960" y="4244246"/>
            <a:ext cx="4752000" cy="10959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Le service CRIP</a:t>
            </a:r>
          </a:p>
          <a:p>
            <a:pPr>
              <a:lnSpc>
                <a:spcPct val="100000"/>
              </a:lnSpc>
            </a:pPr>
            <a:r>
              <a:rPr lang="fr-FR" sz="3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services</a:t>
            </a:r>
          </a:p>
          <a:p>
            <a:pPr>
              <a:lnSpc>
                <a:spcPct val="100000"/>
              </a:lnSpc>
            </a:pP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Informations utiles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/>
          <p:cNvPicPr/>
          <p:nvPr/>
        </p:nvPicPr>
        <p:blipFill>
          <a:blip r:embed="rId2"/>
          <a:stretch/>
        </p:blipFill>
        <p:spPr>
          <a:xfrm rot="5400000">
            <a:off x="5454000" y="3180600"/>
            <a:ext cx="363240" cy="7016760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spc="-1" dirty="0" smtClean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+mn-cs"/>
              </a:rPr>
              <a:t>Le service CRIP</a:t>
            </a:r>
            <a:endParaRPr lang="en-US" sz="2800" b="1" spc="-1" dirty="0">
              <a:solidFill>
                <a:srgbClr val="E30613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  <a:cs typeface="+mn-cs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80520" y="1586160"/>
            <a:ext cx="453960" cy="7308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1"/>
          <p:cNvSpPr/>
          <p:nvPr/>
        </p:nvSpPr>
        <p:spPr>
          <a:xfrm>
            <a:off x="380520" y="0"/>
            <a:ext cx="1625760" cy="34416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380520" y="6510600"/>
            <a:ext cx="1625760" cy="34416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21" y="105840"/>
            <a:ext cx="1280797" cy="1220760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57200" y="1813938"/>
            <a:ext cx="81894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20" indent="-328680">
              <a:lnSpc>
                <a:spcPct val="80000"/>
              </a:lnSpc>
              <a:spcBef>
                <a:spcPct val="0"/>
              </a:spcBef>
            </a:pPr>
            <a:r>
              <a:rPr lang="fr-FR" sz="2000" b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Personnels – missions </a:t>
            </a:r>
            <a:r>
              <a:rPr lang="fr-FR" sz="2000" b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principales</a:t>
            </a:r>
          </a:p>
          <a:p>
            <a:pPr marL="342720" indent="-328680">
              <a:lnSpc>
                <a:spcPct val="80000"/>
              </a:lnSpc>
              <a:spcBef>
                <a:spcPct val="0"/>
              </a:spcBef>
            </a:pPr>
            <a:endParaRPr lang="fr-FR" sz="2000" b="1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r>
              <a:rPr lang="fr-FR" sz="1600" b="1" dirty="0" smtClean="0">
                <a:latin typeface="Arial" panose="020B0604020202020204" pitchFamily="34" charset="0"/>
              </a:rPr>
              <a:t>Sami </a:t>
            </a:r>
            <a:r>
              <a:rPr lang="fr-FR" sz="1600" b="1" dirty="0" err="1" smtClean="0">
                <a:latin typeface="Arial" panose="020B0604020202020204" pitchFamily="34" charset="0"/>
              </a:rPr>
              <a:t>Dkhil</a:t>
            </a:r>
            <a:r>
              <a:rPr lang="fr-FR" sz="1600" b="1" dirty="0" smtClean="0">
                <a:latin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</a:rPr>
              <a:t>: Gestionnaire de parc, postes </a:t>
            </a:r>
            <a:r>
              <a:rPr lang="fr-FR" sz="1600" dirty="0">
                <a:latin typeface="Arial" panose="020B0604020202020204" pitchFamily="34" charset="0"/>
              </a:rPr>
              <a:t>enseignants-chercheurs, </a:t>
            </a:r>
            <a:r>
              <a:rPr lang="fr-FR" sz="1600" dirty="0" smtClean="0">
                <a:latin typeface="Arial" panose="020B0604020202020204" pitchFamily="34" charset="0"/>
              </a:rPr>
              <a:t>gestion des conférences audio-vidéo.</a:t>
            </a:r>
            <a:endParaRPr lang="fr-FR" sz="1600" dirty="0">
              <a:latin typeface="Arial" panose="020B0604020202020204" pitchFamily="34" charset="0"/>
            </a:endParaRPr>
          </a:p>
          <a:p>
            <a:r>
              <a:rPr lang="fr-FR" sz="1600" b="1" dirty="0" smtClean="0">
                <a:latin typeface="Arial" panose="020B0604020202020204" pitchFamily="34" charset="0"/>
              </a:rPr>
              <a:t>Agnès Cartier-Millon</a:t>
            </a:r>
            <a:r>
              <a:rPr lang="fr-FR" sz="1600" dirty="0" smtClean="0">
                <a:latin typeface="Arial" panose="020B0604020202020204" pitchFamily="34" charset="0"/>
              </a:rPr>
              <a:t> : Gestionnaire de parc, administration des serveurs d’enseignement, </a:t>
            </a:r>
            <a:endParaRPr lang="fr-FR" sz="1600" dirty="0">
              <a:latin typeface="Arial" panose="020B0604020202020204" pitchFamily="34" charset="0"/>
            </a:endParaRPr>
          </a:p>
          <a:p>
            <a:r>
              <a:rPr lang="fr-FR" sz="1600" b="1" dirty="0" smtClean="0">
                <a:latin typeface="Arial" panose="020B0604020202020204" pitchFamily="34" charset="0"/>
              </a:rPr>
              <a:t>Nicolas Robinet </a:t>
            </a:r>
            <a:r>
              <a:rPr lang="fr-FR" sz="1600" dirty="0">
                <a:latin typeface="Arial" panose="020B0604020202020204" pitchFamily="34" charset="0"/>
              </a:rPr>
              <a:t>: </a:t>
            </a:r>
            <a:r>
              <a:rPr lang="fr-FR" sz="1600" dirty="0" smtClean="0">
                <a:latin typeface="Arial" panose="020B0604020202020204" pitchFamily="34" charset="0"/>
              </a:rPr>
              <a:t>assistant </a:t>
            </a:r>
            <a:r>
              <a:rPr lang="fr-FR" sz="1600" dirty="0">
                <a:latin typeface="Arial" panose="020B0604020202020204" pitchFamily="34" charset="0"/>
              </a:rPr>
              <a:t>recherche (Ardèche, CERMOSEM)</a:t>
            </a:r>
          </a:p>
          <a:p>
            <a:r>
              <a:rPr lang="fr-FR" sz="1600" b="1" dirty="0" smtClean="0">
                <a:latin typeface="Arial" panose="020B0604020202020204" pitchFamily="34" charset="0"/>
              </a:rPr>
              <a:t>Alain Lamour</a:t>
            </a:r>
            <a:r>
              <a:rPr lang="fr-FR" sz="1600" dirty="0" smtClean="0">
                <a:latin typeface="Arial" panose="020B0604020202020204" pitchFamily="34" charset="0"/>
              </a:rPr>
              <a:t>: responsable </a:t>
            </a:r>
            <a:r>
              <a:rPr lang="fr-FR" sz="1600" dirty="0">
                <a:latin typeface="Arial" panose="020B0604020202020204" pitchFamily="34" charset="0"/>
              </a:rPr>
              <a:t>service (serveurs, postes, comptes, listes</a:t>
            </a:r>
            <a:r>
              <a:rPr lang="fr-FR" sz="1600" dirty="0" smtClean="0">
                <a:latin typeface="Arial" panose="020B0604020202020204" pitchFamily="34" charset="0"/>
              </a:rPr>
              <a:t>...)</a:t>
            </a:r>
          </a:p>
          <a:p>
            <a:endParaRPr lang="fr-FR" sz="1600" dirty="0">
              <a:latin typeface="Arial" panose="020B0604020202020204" pitchFamily="34" charset="0"/>
            </a:endParaRPr>
          </a:p>
          <a:p>
            <a:pPr marL="342720" indent="-328680">
              <a:lnSpc>
                <a:spcPct val="80000"/>
              </a:lnSpc>
              <a:spcBef>
                <a:spcPct val="0"/>
              </a:spcBef>
            </a:pPr>
            <a:r>
              <a:rPr lang="fr-FR" sz="2000" b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Contacts</a:t>
            </a:r>
          </a:p>
          <a:p>
            <a:endParaRPr lang="fr-FR" dirty="0">
              <a:latin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</a:rPr>
              <a:t>@ iuga-informatique@univ-grenoble-alpes.fr</a:t>
            </a:r>
            <a:endParaRPr lang="fr-FR" dirty="0">
              <a:latin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</a:rPr>
              <a:t>Bureau :1101</a:t>
            </a:r>
            <a:r>
              <a:rPr lang="fr-FR" dirty="0">
                <a:latin typeface="Arial" panose="020B0604020202020204" pitchFamily="34" charset="0"/>
              </a:rPr>
              <a:t>, 1er </a:t>
            </a:r>
            <a:r>
              <a:rPr lang="fr-FR" dirty="0" smtClean="0">
                <a:latin typeface="Arial" panose="020B0604020202020204" pitchFamily="34" charset="0"/>
              </a:rPr>
              <a:t>étage</a:t>
            </a:r>
          </a:p>
          <a:p>
            <a:r>
              <a:rPr lang="fr-FR" dirty="0" smtClean="0">
                <a:latin typeface="Arial" panose="020B0604020202020204" pitchFamily="34" charset="0"/>
              </a:rPr>
              <a:t>Horaire d’ouverture de 8h à 12H25, et de 13H30 à 17h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200000" y="6544180"/>
            <a:ext cx="2129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Service CRIP IUGA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spc="-1" dirty="0" smtClean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+mn-cs"/>
              </a:rPr>
              <a:t>Les services moyens matériels</a:t>
            </a:r>
            <a:endParaRPr lang="en-US" sz="2800" b="1" spc="-1" dirty="0">
              <a:solidFill>
                <a:srgbClr val="E30613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380520" y="2460111"/>
            <a:ext cx="7927560" cy="3312658"/>
          </a:xfrm>
        </p:spPr>
        <p:txBody>
          <a:bodyPr>
            <a:normAutofit fontScale="25000" lnSpcReduction="20000"/>
          </a:bodyPr>
          <a:lstStyle/>
          <a:p>
            <a:pPr marL="342720" indent="-328680">
              <a:lnSpc>
                <a:spcPct val="100000"/>
              </a:lnSpc>
              <a:spcAft>
                <a:spcPts val="0"/>
              </a:spcAft>
            </a:pPr>
            <a:r>
              <a:rPr lang="fr-FR" sz="6200" b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+mn-cs"/>
              </a:rPr>
              <a:t>Quelques chiffres </a:t>
            </a:r>
            <a:endParaRPr lang="en-US" sz="6200" b="1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  <a:cs typeface="+mn-cs"/>
            </a:endParaRPr>
          </a:p>
          <a:p>
            <a:pPr>
              <a:lnSpc>
                <a:spcPct val="127000"/>
              </a:lnSpc>
              <a:spcBef>
                <a:spcPts val="1000"/>
              </a:spcBef>
            </a:pPr>
            <a:r>
              <a:rPr lang="fr-FR" sz="6400" dirty="0">
                <a:latin typeface="Arial" panose="020B0604020202020204" pitchFamily="34" charset="0"/>
                <a:ea typeface="+mn-ea"/>
                <a:cs typeface="+mn-cs"/>
              </a:rPr>
              <a:t>150 postes dans 7 salles informatiques (Bât Urba, Géo et Territoires</a:t>
            </a:r>
            <a:r>
              <a:rPr lang="fr-FR" sz="6400" dirty="0" smtClean="0"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>
              <a:lnSpc>
                <a:spcPct val="127000"/>
              </a:lnSpc>
              <a:spcBef>
                <a:spcPts val="1000"/>
              </a:spcBef>
            </a:pPr>
            <a:r>
              <a:rPr lang="fr-FR" sz="6400" dirty="0" smtClean="0">
                <a:latin typeface="Arial" panose="020B0604020202020204" pitchFamily="34" charset="0"/>
                <a:ea typeface="+mn-ea"/>
                <a:cs typeface="+mn-cs"/>
              </a:rPr>
              <a:t>20 postes en libre service dans les salles (Bât Géo et Bibliothèque)</a:t>
            </a:r>
          </a:p>
          <a:p>
            <a:pPr>
              <a:lnSpc>
                <a:spcPct val="127000"/>
              </a:lnSpc>
              <a:spcBef>
                <a:spcPts val="1000"/>
              </a:spcBef>
            </a:pPr>
            <a:r>
              <a:rPr lang="fr-FR" sz="6400" dirty="0" smtClean="0">
                <a:latin typeface="Arial" panose="020B0604020202020204" pitchFamily="34" charset="0"/>
                <a:ea typeface="+mn-ea"/>
                <a:cs typeface="+mn-cs"/>
              </a:rPr>
              <a:t>90 postes enseignant-chercheurs</a:t>
            </a:r>
          </a:p>
          <a:p>
            <a:pPr>
              <a:lnSpc>
                <a:spcPct val="127000"/>
              </a:lnSpc>
              <a:spcBef>
                <a:spcPts val="1000"/>
              </a:spcBef>
            </a:pPr>
            <a:r>
              <a:rPr lang="fr-FR" sz="6400" dirty="0" smtClean="0">
                <a:latin typeface="Arial" panose="020B0604020202020204" pitchFamily="34" charset="0"/>
                <a:ea typeface="+mn-ea"/>
                <a:cs typeface="+mn-cs"/>
              </a:rPr>
              <a:t>40 postes administratifs</a:t>
            </a:r>
          </a:p>
          <a:p>
            <a:pPr>
              <a:lnSpc>
                <a:spcPct val="127000"/>
              </a:lnSpc>
              <a:spcBef>
                <a:spcPts val="1000"/>
              </a:spcBef>
            </a:pPr>
            <a:r>
              <a:rPr lang="fr-FR" sz="6400" dirty="0" smtClean="0">
                <a:latin typeface="Arial" panose="020B0604020202020204" pitchFamily="34" charset="0"/>
                <a:ea typeface="+mn-ea"/>
                <a:cs typeface="+mn-cs"/>
              </a:rPr>
              <a:t>4 copieurs Canon connexion sécurisée</a:t>
            </a:r>
          </a:p>
          <a:p>
            <a:pPr>
              <a:lnSpc>
                <a:spcPct val="127000"/>
              </a:lnSpc>
              <a:spcBef>
                <a:spcPts val="1000"/>
              </a:spcBef>
            </a:pPr>
            <a:endParaRPr lang="fr-FR" sz="6400" dirty="0" smtClean="0">
              <a:latin typeface="Arial" panose="020B0604020202020204" pitchFamily="34" charset="0"/>
              <a:ea typeface="+mn-ea"/>
              <a:cs typeface="+mn-cs"/>
            </a:endParaRPr>
          </a:p>
          <a:p>
            <a:pPr marL="342720" indent="-328680">
              <a:lnSpc>
                <a:spcPct val="115000"/>
              </a:lnSpc>
            </a:pPr>
            <a:r>
              <a:rPr lang="fr-FR" sz="6600" b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</a:rPr>
              <a:t>Une plateforme d’enseignement virtualisée </a:t>
            </a:r>
          </a:p>
          <a:p>
            <a:pPr marL="342720" indent="-328680">
              <a:lnSpc>
                <a:spcPct val="115000"/>
              </a:lnSpc>
            </a:pPr>
            <a:endParaRPr lang="fr-FR" sz="6600" b="1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</a:endParaRPr>
          </a:p>
          <a:p>
            <a:pPr marL="4680">
              <a:lnSpc>
                <a:spcPct val="115000"/>
              </a:lnSpc>
              <a:buClr>
                <a:srgbClr val="808080"/>
              </a:buClr>
            </a:pPr>
            <a:r>
              <a:rPr lang="fr-FR" sz="6600" spc="-1" dirty="0" smtClean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</a:rPr>
              <a:t>7  serveurs</a:t>
            </a:r>
            <a:r>
              <a:rPr lang="fr-FR" sz="6600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</a:rPr>
              <a:t> </a:t>
            </a:r>
            <a:r>
              <a:rPr lang="fr-FR" sz="6600" spc="-1" dirty="0" smtClean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</a:rPr>
              <a:t>sur le campus UGA</a:t>
            </a:r>
            <a:endParaRPr lang="fr-FR" sz="6600" spc="-1" dirty="0">
              <a:solidFill>
                <a:srgbClr val="E30613"/>
              </a:solidFill>
              <a:uFill>
                <a:solidFill>
                  <a:srgbClr val="FFFFFF"/>
                </a:solidFill>
              </a:uFill>
            </a:endParaRPr>
          </a:p>
          <a:p>
            <a:pPr marL="338040" indent="-333360">
              <a:lnSpc>
                <a:spcPct val="80000"/>
              </a:lnSpc>
              <a:buClr>
                <a:srgbClr val="808080"/>
              </a:buClr>
              <a:buFont typeface="Arial"/>
              <a:buChar char="•"/>
            </a:pPr>
            <a:endParaRPr lang="fr-FR" sz="6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7000"/>
              </a:lnSpc>
              <a:spcBef>
                <a:spcPts val="1000"/>
              </a:spcBef>
            </a:pPr>
            <a:endParaRPr lang="fr-FR" sz="6400" dirty="0" smtClean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lnSpc>
                <a:spcPct val="127000"/>
              </a:lnSpc>
              <a:spcBef>
                <a:spcPts val="1000"/>
              </a:spcBef>
            </a:pPr>
            <a:endParaRPr lang="fr-FR" sz="31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80520" y="1586160"/>
            <a:ext cx="453960" cy="7308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" name="Image 8"/>
          <p:cNvPicPr/>
          <p:nvPr/>
        </p:nvPicPr>
        <p:blipFill>
          <a:blip r:embed="rId2"/>
          <a:stretch/>
        </p:blipFill>
        <p:spPr>
          <a:xfrm rot="5400000">
            <a:off x="5454000" y="3180600"/>
            <a:ext cx="363240" cy="701676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>
          <a:xfrm>
            <a:off x="380520" y="6510600"/>
            <a:ext cx="1625760" cy="34416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1"/>
          <p:cNvSpPr/>
          <p:nvPr/>
        </p:nvSpPr>
        <p:spPr>
          <a:xfrm>
            <a:off x="380520" y="0"/>
            <a:ext cx="1625760" cy="34416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8"/>
          <p:cNvSpPr/>
          <p:nvPr/>
        </p:nvSpPr>
        <p:spPr>
          <a:xfrm>
            <a:off x="280800" y="4896169"/>
            <a:ext cx="8283600" cy="21117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38040" indent="-333360">
              <a:lnSpc>
                <a:spcPct val="80000"/>
              </a:lnSpc>
              <a:buClr>
                <a:srgbClr val="808080"/>
              </a:buClr>
              <a:buFont typeface="Arial"/>
              <a:buChar char="•"/>
            </a:pP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00000" y="6544180"/>
            <a:ext cx="2129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Service CRIP IUGA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21" y="105840"/>
            <a:ext cx="1280797" cy="1220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0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8"/>
          <p:cNvPicPr/>
          <p:nvPr/>
        </p:nvPicPr>
        <p:blipFill>
          <a:blip r:embed="rId2"/>
          <a:stretch/>
        </p:blipFill>
        <p:spPr>
          <a:xfrm rot="5400000">
            <a:off x="5454000" y="3180600"/>
            <a:ext cx="363240" cy="701676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380520" y="0"/>
            <a:ext cx="1625760" cy="34416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380520" y="6510600"/>
            <a:ext cx="1625760" cy="34416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" name="CustomShape 3"/>
          <p:cNvSpPr/>
          <p:nvPr/>
        </p:nvSpPr>
        <p:spPr>
          <a:xfrm>
            <a:off x="380520" y="1586160"/>
            <a:ext cx="453960" cy="7308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" name="CustomShape 4"/>
          <p:cNvSpPr/>
          <p:nvPr/>
        </p:nvSpPr>
        <p:spPr>
          <a:xfrm>
            <a:off x="380520" y="816840"/>
            <a:ext cx="8760240" cy="75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fr-FR" sz="2800" b="1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</a:rPr>
              <a:t>Infrastructure d’enseignement</a:t>
            </a:r>
          </a:p>
          <a:p>
            <a:pPr>
              <a:lnSpc>
                <a:spcPct val="90000"/>
              </a:lnSpc>
            </a:pPr>
            <a:r>
              <a:rPr lang="fr-FR" sz="2800" b="1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</a:rPr>
              <a:t>et de recherche</a:t>
            </a:r>
            <a:endParaRPr lang="fr-F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" name="CustomShape 7"/>
          <p:cNvSpPr/>
          <p:nvPr/>
        </p:nvSpPr>
        <p:spPr>
          <a:xfrm>
            <a:off x="380520" y="1843238"/>
            <a:ext cx="8580600" cy="22962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2720" indent="-32868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lang="fr-FR" sz="2000" b="1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Logiciels mis en œuvre</a:t>
            </a:r>
          </a:p>
          <a:p>
            <a:pPr marL="338040" indent="-33336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808080"/>
              </a:buClr>
              <a:buFont typeface="Arial"/>
              <a:buChar char="•"/>
            </a:pPr>
            <a:r>
              <a:rPr lang="fr-FR" sz="1600" strike="noStrike" spc="-1" dirty="0" smtClean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Bureautique</a:t>
            </a: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</a:t>
            </a:r>
            <a:r>
              <a:rPr lang="fr-FR" sz="160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fr-FR" sz="1600" strike="noStrike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Suite office 2016, Libre Office</a:t>
            </a:r>
          </a:p>
          <a:p>
            <a:pPr marL="338040" indent="-33336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808080"/>
              </a:buClr>
              <a:buFont typeface="Arial"/>
              <a:buChar char="•"/>
            </a:pPr>
            <a:r>
              <a:rPr lang="fr-FR" sz="1600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Modélisation 3D : AutoCAD, </a:t>
            </a:r>
            <a:r>
              <a:rPr lang="fr-FR" sz="1600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Sketchup</a:t>
            </a:r>
            <a:r>
              <a:rPr lang="fr-FR" sz="1600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fr-FR" sz="1600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(salles URBA)</a:t>
            </a:r>
          </a:p>
          <a:p>
            <a:pPr marL="338040" indent="-33336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808080"/>
              </a:buClr>
              <a:buFont typeface="Arial"/>
              <a:buChar char="•"/>
            </a:pPr>
            <a:r>
              <a:rPr lang="fr-FR" sz="1600" strike="noStrike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SIG : </a:t>
            </a:r>
            <a:r>
              <a:rPr lang="fr-FR" sz="16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ArcGIS</a:t>
            </a:r>
            <a:r>
              <a:rPr lang="fr-FR" sz="1600" strike="noStrike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Pro, </a:t>
            </a:r>
            <a:r>
              <a:rPr lang="fr-FR" sz="16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ArcGIS</a:t>
            </a:r>
            <a:r>
              <a:rPr lang="fr-FR" sz="1600" strike="noStrike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Onlin</a:t>
            </a:r>
            <a:r>
              <a:rPr lang="fr-FR" sz="1600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e, Envi, </a:t>
            </a:r>
            <a:r>
              <a:rPr lang="fr-FR" sz="1600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MapInfo</a:t>
            </a:r>
            <a:r>
              <a:rPr lang="fr-FR" sz="1600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fr-FR" sz="1600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Qgis</a:t>
            </a:r>
            <a:endParaRPr lang="fr-FR" sz="1600" spc="-1" dirty="0"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38040" indent="-33336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808080"/>
              </a:buClr>
              <a:buFont typeface="Arial"/>
              <a:buChar char="•"/>
            </a:pPr>
            <a:r>
              <a:rPr lang="fr-FR" sz="1600" strike="noStrike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Graphiques : Suite Adobe CS6 (salle URBA) </a:t>
            </a:r>
            <a:r>
              <a:rPr lang="fr-FR" sz="16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Gimp</a:t>
            </a:r>
            <a:r>
              <a:rPr lang="fr-FR" sz="1600" strike="noStrike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fr-FR" sz="16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InkScape</a:t>
            </a:r>
            <a:r>
              <a:rPr lang="fr-FR" sz="1600" strike="noStrike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(salle Géo)</a:t>
            </a:r>
          </a:p>
          <a:p>
            <a:pPr marL="338040" indent="-33336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808080"/>
              </a:buClr>
              <a:buFont typeface="Arial"/>
              <a:buChar char="•"/>
            </a:pPr>
            <a:r>
              <a:rPr lang="fr-FR" sz="1600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Statstiques</a:t>
            </a:r>
            <a:r>
              <a:rPr lang="fr-FR" sz="1600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 Sphinx, R &amp; </a:t>
            </a:r>
            <a:r>
              <a:rPr lang="fr-FR" sz="1600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Rstudio</a:t>
            </a:r>
            <a:endParaRPr lang="fr-FR" sz="1600" spc="-1" dirty="0" smtClean="0"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38040" indent="-33336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808080"/>
              </a:buClr>
              <a:buFont typeface="Arial"/>
              <a:buChar char="•"/>
            </a:pPr>
            <a:r>
              <a:rPr lang="fr-FR" sz="1600" strike="noStrike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Basses de données : </a:t>
            </a:r>
            <a:r>
              <a:rPr lang="fr-FR" sz="16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Postgresql</a:t>
            </a:r>
            <a:r>
              <a:rPr lang="fr-FR" sz="1600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fr-FR" sz="1600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pgadmin</a:t>
            </a:r>
            <a:endParaRPr lang="fr-FR" sz="1600" strike="noStrike" spc="-1" dirty="0" smtClean="0"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200000" y="6544180"/>
            <a:ext cx="2129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Service CRIP IUGA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6" name="Imag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21" y="105840"/>
            <a:ext cx="1280797" cy="122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 8"/>
          <p:cNvPicPr/>
          <p:nvPr/>
        </p:nvPicPr>
        <p:blipFill>
          <a:blip r:embed="rId2"/>
          <a:stretch/>
        </p:blipFill>
        <p:spPr>
          <a:xfrm rot="5400000">
            <a:off x="5454000" y="3180600"/>
            <a:ext cx="363240" cy="701676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380520" y="0"/>
            <a:ext cx="1625760" cy="34416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8" name="CustomShape 2"/>
          <p:cNvSpPr/>
          <p:nvPr/>
        </p:nvSpPr>
        <p:spPr>
          <a:xfrm>
            <a:off x="380520" y="6510600"/>
            <a:ext cx="1625760" cy="34416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" name="CustomShape 3"/>
          <p:cNvSpPr/>
          <p:nvPr/>
        </p:nvSpPr>
        <p:spPr>
          <a:xfrm>
            <a:off x="380520" y="1586160"/>
            <a:ext cx="453960" cy="7308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" name="CustomShape 4"/>
          <p:cNvSpPr/>
          <p:nvPr/>
        </p:nvSpPr>
        <p:spPr>
          <a:xfrm>
            <a:off x="380520" y="816840"/>
            <a:ext cx="8760240" cy="75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fr-FR" sz="2800" b="1" strike="noStrike" spc="-1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services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fr-FR" sz="2800" b="1" strike="noStrike" spc="-1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accès aux moyens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6"/>
          <p:cNvSpPr/>
          <p:nvPr/>
        </p:nvSpPr>
        <p:spPr>
          <a:xfrm>
            <a:off x="468000" y="1894320"/>
            <a:ext cx="8385120" cy="140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2720" indent="-328680">
              <a:lnSpc>
                <a:spcPct val="80000"/>
              </a:lnSpc>
            </a:pPr>
            <a:r>
              <a:rPr lang="fr-FR" sz="20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Accès aux moyens informatiques 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8000" lvl="1" indent="-277560">
              <a:lnSpc>
                <a:spcPct val="115000"/>
              </a:lnSpc>
              <a:buClr>
                <a:srgbClr val="000000"/>
              </a:buClr>
              <a:buFont typeface="Times New Roman"/>
              <a:buChar char="–"/>
            </a:pPr>
            <a:r>
              <a:rPr lang="fr-FR" sz="1600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salles, postes, serveurs </a:t>
            </a: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8000" lvl="1" indent="-277560">
              <a:lnSpc>
                <a:spcPct val="115000"/>
              </a:lnSpc>
              <a:buClr>
                <a:srgbClr val="000000"/>
              </a:buClr>
              <a:buFont typeface="Times New Roman"/>
              <a:buChar char="–"/>
            </a:pPr>
            <a:r>
              <a:rPr lang="fr-FR" sz="1600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impressions</a:t>
            </a: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(imprimantes bât. </a:t>
            </a:r>
            <a:r>
              <a:rPr lang="fr-FR" sz="1600" strike="noStrike" spc="-1" dirty="0" err="1" smtClean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Géo:RDC</a:t>
            </a: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bât. </a:t>
            </a:r>
            <a:r>
              <a:rPr lang="fr-FR" sz="1600" spc="-1" dirty="0" smtClean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Urba</a:t>
            </a: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 RDC)</a:t>
            </a: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8000" lvl="1" indent="-277560">
              <a:lnSpc>
                <a:spcPct val="115000"/>
              </a:lnSpc>
              <a:buClr>
                <a:srgbClr val="000000"/>
              </a:buClr>
              <a:buFont typeface="Times New Roman"/>
              <a:buChar char="–"/>
            </a:pP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accès au </a:t>
            </a:r>
            <a:r>
              <a:rPr lang="fr-FR" sz="1600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réseau wifi-campus</a:t>
            </a: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fr-FR" sz="1600" strike="noStrike" spc="-1" dirty="0" smtClean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&amp; </a:t>
            </a:r>
            <a:r>
              <a:rPr lang="fr-FR" sz="1600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eduroam</a:t>
            </a:r>
            <a:r>
              <a:rPr lang="fr-FR" sz="1600" strike="noStrike" spc="-1" dirty="0" smtClean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dans </a:t>
            </a: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3 bâtiments</a:t>
            </a: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7"/>
          <p:cNvSpPr/>
          <p:nvPr/>
        </p:nvSpPr>
        <p:spPr>
          <a:xfrm>
            <a:off x="468000" y="3177720"/>
            <a:ext cx="8485920" cy="1730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2720" indent="-328680">
              <a:lnSpc>
                <a:spcPct val="80000"/>
              </a:lnSpc>
            </a:pPr>
            <a:r>
              <a:rPr lang="fr-FR" sz="20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Ressources gérées par l'UGA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8000" lvl="1" indent="-277560">
              <a:lnSpc>
                <a:spcPct val="115000"/>
              </a:lnSpc>
              <a:buClr>
                <a:srgbClr val="000000"/>
              </a:buClr>
              <a:buFont typeface="Times New Roman"/>
              <a:buChar char="–"/>
            </a:pPr>
            <a:r>
              <a:rPr lang="fr-FR" sz="1600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Signer et respecter la charte des Systèmes d'Information de l'UGA</a:t>
            </a: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8000" lvl="1" indent="-277560">
              <a:lnSpc>
                <a:spcPct val="115000"/>
              </a:lnSpc>
              <a:buClr>
                <a:srgbClr val="000000"/>
              </a:buClr>
              <a:buFont typeface="Times New Roman"/>
              <a:buChar char="–"/>
            </a:pP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Identifiants : </a:t>
            </a:r>
            <a:r>
              <a:rPr lang="fr-FR" sz="1600" u="sng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https://copass.grenet.fr/uga</a:t>
            </a: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8000" lvl="1" indent="-277560">
              <a:lnSpc>
                <a:spcPct val="115000"/>
              </a:lnSpc>
              <a:buClr>
                <a:srgbClr val="000000"/>
              </a:buClr>
              <a:buFont typeface="Times New Roman"/>
              <a:buChar char="–"/>
            </a:pP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Espaces collaboratifs : </a:t>
            </a:r>
            <a:r>
              <a:rPr lang="fr-FR" sz="1600" strike="noStrike" spc="-1" dirty="0" err="1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Alfresco</a:t>
            </a:r>
            <a:r>
              <a:rPr lang="fr-FR" sz="1600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, </a:t>
            </a:r>
            <a:r>
              <a:rPr lang="fr-FR" sz="1600" strike="noStrike" spc="-1" dirty="0" err="1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Chamillo</a:t>
            </a:r>
            <a:r>
              <a:rPr lang="fr-FR" sz="1600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 – à voir avec l’enseignant</a:t>
            </a: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8000" lvl="1" indent="-277560">
              <a:lnSpc>
                <a:spcPct val="115000"/>
              </a:lnSpc>
              <a:buClr>
                <a:srgbClr val="000000"/>
              </a:buClr>
              <a:buFont typeface="Times New Roman"/>
              <a:buChar char="–"/>
            </a:pP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SOS-étudiants :</a:t>
            </a:r>
            <a:r>
              <a:rPr lang="fr-FR" sz="160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 </a:t>
            </a:r>
            <a:r>
              <a:rPr lang="fr-FR" sz="160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  <a:hlinkClick r:id="rId3"/>
              </a:rPr>
              <a:t>sos-etudiants@univ-grenoble-alpes.fr</a:t>
            </a: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8000" lvl="1" indent="-277560">
              <a:lnSpc>
                <a:spcPct val="115000"/>
              </a:lnSpc>
              <a:buClr>
                <a:srgbClr val="000000"/>
              </a:buClr>
              <a:buFont typeface="Times New Roman"/>
              <a:buChar char="–"/>
            </a:pPr>
            <a:r>
              <a:rPr lang="fr-FR" sz="1600" u="sng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Assistance étudiants : </a:t>
            </a:r>
            <a:r>
              <a:rPr lang="fr-FR" sz="1600" u="sng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04 56 52 97 20 (campus)</a:t>
            </a: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fr-FR" sz="2200" b="1" u="heavy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L’intranet des étudiants</a:t>
            </a:r>
            <a:r>
              <a:rPr lang="fr-FR" sz="2200" b="1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 : </a:t>
            </a:r>
            <a:r>
              <a:rPr lang="fr-FR" sz="2200" b="1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https://leo.univ-grenoble-alpes.fr</a:t>
            </a:r>
            <a:endParaRPr lang="fr-F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00000" y="6544180"/>
            <a:ext cx="2129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Service CRIP IUGA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21" y="105840"/>
            <a:ext cx="1280797" cy="122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8"/>
          <p:cNvPicPr/>
          <p:nvPr/>
        </p:nvPicPr>
        <p:blipFill>
          <a:blip r:embed="rId2"/>
          <a:stretch/>
        </p:blipFill>
        <p:spPr>
          <a:xfrm rot="5400000">
            <a:off x="5454000" y="3180600"/>
            <a:ext cx="363240" cy="701676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380520" y="0"/>
            <a:ext cx="1625760" cy="34416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380520" y="6510600"/>
            <a:ext cx="1625760" cy="34416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9" name="CustomShape 3"/>
          <p:cNvSpPr/>
          <p:nvPr/>
        </p:nvSpPr>
        <p:spPr>
          <a:xfrm>
            <a:off x="380520" y="1586160"/>
            <a:ext cx="453960" cy="7308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0" name="CustomShape 4"/>
          <p:cNvSpPr/>
          <p:nvPr/>
        </p:nvSpPr>
        <p:spPr>
          <a:xfrm>
            <a:off x="380520" y="816840"/>
            <a:ext cx="8760240" cy="75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fr-FR" sz="2800" b="1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r>
              <a:rPr lang="fr-FR" sz="2800" b="1" strike="noStrike" spc="-1" dirty="0" smtClean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alles </a:t>
            </a:r>
            <a:r>
              <a:rPr lang="fr-FR" sz="2800" b="1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informatiques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fr-FR" sz="2000" b="1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288000" y="2218320"/>
            <a:ext cx="8674560" cy="336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2720" indent="-328680">
              <a:lnSpc>
                <a:spcPct val="80000"/>
              </a:lnSpc>
            </a:pPr>
            <a:r>
              <a:rPr lang="fr-FR" sz="20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Bât. Urba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8000" lvl="1" indent="-277560">
              <a:lnSpc>
                <a:spcPct val="115000"/>
              </a:lnSpc>
              <a:buClr>
                <a:srgbClr val="000000"/>
              </a:buClr>
              <a:buFont typeface="Times New Roman"/>
              <a:buChar char="–"/>
            </a:pP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Salles </a:t>
            </a:r>
            <a:r>
              <a:rPr lang="fr-FR" sz="1600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</a:t>
            </a: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108, U111 (cours) : </a:t>
            </a:r>
            <a:r>
              <a:rPr lang="fr-FR" sz="1600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Logiciels SIG, Urbanisme, Bureautique (en local)</a:t>
            </a: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>
              <a:lnSpc>
                <a:spcPct val="150000"/>
              </a:lnSpc>
            </a:pPr>
            <a:r>
              <a:rPr lang="fr-FR" sz="20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Bât. Géo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8000" lvl="1" indent="-277560">
              <a:lnSpc>
                <a:spcPct val="115000"/>
              </a:lnSpc>
              <a:buClr>
                <a:srgbClr val="000000"/>
              </a:buClr>
              <a:buFont typeface="Times New Roman"/>
              <a:buChar char="–"/>
            </a:pP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Salles G110, G111, G113 (cours) : </a:t>
            </a:r>
            <a:r>
              <a:rPr lang="fr-FR" sz="1600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Logiciels SIG, </a:t>
            </a:r>
            <a:r>
              <a:rPr lang="fr-FR" sz="1600" strike="noStrike" spc="-1" dirty="0" err="1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Stats</a:t>
            </a:r>
            <a:r>
              <a:rPr lang="fr-FR" sz="1600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Bureautique (sur serveur)</a:t>
            </a: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8000" lvl="1" indent="-277560">
              <a:lnSpc>
                <a:spcPct val="115000"/>
              </a:lnSpc>
              <a:buClr>
                <a:srgbClr val="000000"/>
              </a:buClr>
              <a:buFont typeface="Times New Roman"/>
              <a:buChar char="–"/>
            </a:pP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Salle G112 (libre service) : </a:t>
            </a:r>
            <a:r>
              <a:rPr lang="fr-FR" sz="1600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Idem</a:t>
            </a: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>
              <a:lnSpc>
                <a:spcPct val="150000"/>
              </a:lnSpc>
            </a:pPr>
            <a:r>
              <a:rPr lang="fr-FR" sz="20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Bât. Territoire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8000" lvl="1" indent="-277560">
              <a:lnSpc>
                <a:spcPct val="115000"/>
              </a:lnSpc>
              <a:buClr>
                <a:srgbClr val="000000"/>
              </a:buClr>
              <a:buFont typeface="Times New Roman"/>
              <a:buChar char="–"/>
            </a:pP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Salles T201, T202 (cours) : </a:t>
            </a:r>
            <a:r>
              <a:rPr lang="fr-FR" sz="1600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Idem</a:t>
            </a: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8000" lvl="1" indent="-277560">
              <a:lnSpc>
                <a:spcPct val="115000"/>
              </a:lnSpc>
              <a:buClr>
                <a:srgbClr val="000000"/>
              </a:buClr>
              <a:buFont typeface="Times New Roman"/>
              <a:buChar char="–"/>
            </a:pP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Salles </a:t>
            </a:r>
            <a:r>
              <a:rPr lang="fr-FR" sz="1600" strike="noStrike" spc="-1" dirty="0" smtClean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T101 </a:t>
            </a: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(workshop) et T203 (libre service) : </a:t>
            </a: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1600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</a:t>
            </a:r>
            <a:r>
              <a:rPr lang="fr-FR" sz="1600" i="1" strike="noStrike" spc="-1" dirty="0">
                <a:solidFill>
                  <a:srgbClr val="E306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libre service wifi pour groupes de travail et postes personnels</a:t>
            </a: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1600" i="1" strike="noStrike" spc="-1" dirty="0">
                <a:solidFill>
                  <a:srgbClr val="464A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accès sur demande</a:t>
            </a: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00000" y="6544180"/>
            <a:ext cx="2129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Service CRIP IUGA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21" y="105840"/>
            <a:ext cx="1280797" cy="122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4695</TotalTime>
  <Words>228</Words>
  <Application>Microsoft Office PowerPoint</Application>
  <PresentationFormat>Affichage à l'écran (4:3)</PresentationFormat>
  <Paragraphs>69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DejaVu Sans</vt:lpstr>
      <vt:lpstr>Lucida Sans Unicode</vt:lpstr>
      <vt:lpstr>Montserrat-Bold</vt:lpstr>
      <vt:lpstr>Symbol</vt:lpstr>
      <vt:lpstr>Times New Roman</vt:lpstr>
      <vt:lpstr>Wingdings</vt:lpstr>
      <vt:lpstr>Office Theme</vt:lpstr>
      <vt:lpstr>Présentation PowerPoint</vt:lpstr>
      <vt:lpstr>Le service CRIP</vt:lpstr>
      <vt:lpstr>Les services moyens matériels</vt:lpstr>
      <vt:lpstr>Présentation PowerPoint</vt:lpstr>
      <vt:lpstr>Présentation PowerPoint</vt:lpstr>
      <vt:lpstr>Présentation PowerPoint</vt:lpstr>
    </vt:vector>
  </TitlesOfParts>
  <Company>Jacques Vabre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couverture</dc:title>
  <dc:subject/>
  <dc:creator>Martin Lutherking</dc:creator>
  <dc:description/>
  <cp:lastModifiedBy>Microsoft</cp:lastModifiedBy>
  <cp:revision>139</cp:revision>
  <dcterms:created xsi:type="dcterms:W3CDTF">2015-12-17T17:02:16Z</dcterms:created>
  <dcterms:modified xsi:type="dcterms:W3CDTF">2019-04-12T14:13:28Z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Jacques Vabre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</vt:i4>
  </property>
  <property fmtid="{D5CDD505-2E9C-101B-9397-08002B2CF9AE}" pid="13" name="autostart">
    <vt:bool>true</vt:bool>
  </property>
</Properties>
</file>